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8350250"/>
  <p:notesSz cx="12192000" cy="83502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1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66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66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66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88099" y="1387475"/>
            <a:ext cx="5103495" cy="4627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1" i="0">
                <a:solidFill>
                  <a:srgbClr val="15803C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166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0700" y="499744"/>
            <a:ext cx="8652510" cy="4279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1665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18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11" Type="http://schemas.openxmlformats.org/officeDocument/2006/relationships/image" Target="../media/image62.png"/><Relationship Id="rId5" Type="http://schemas.openxmlformats.org/officeDocument/2006/relationships/image" Target="../media/image56.png"/><Relationship Id="rId10" Type="http://schemas.openxmlformats.org/officeDocument/2006/relationships/image" Target="../media/image61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599" y="6286499"/>
              <a:ext cx="152399" cy="1523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25500" y="6245224"/>
            <a:ext cx="338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14" dirty="0">
                <a:solidFill>
                  <a:srgbClr val="6A7280"/>
                </a:solidFill>
                <a:latin typeface="Trebuchet MS"/>
                <a:cs typeface="Trebuchet MS"/>
              </a:rPr>
              <a:t>SEO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72024" y="1171574"/>
            <a:ext cx="5572125" cy="5267325"/>
            <a:chOff x="4772024" y="1171574"/>
            <a:chExt cx="5572125" cy="52673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2024" y="6286499"/>
              <a:ext cx="152399" cy="15239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01274" y="6296024"/>
              <a:ext cx="142874" cy="13334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638799" y="4791074"/>
              <a:ext cx="914400" cy="38100"/>
            </a:xfrm>
            <a:custGeom>
              <a:avLst/>
              <a:gdLst/>
              <a:ahLst/>
              <a:cxnLst/>
              <a:rect l="l" t="t" r="r" b="b"/>
              <a:pathLst>
                <a:path w="914400" h="38100">
                  <a:moveTo>
                    <a:pt x="9143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914399" y="0"/>
                  </a:lnTo>
                  <a:lnTo>
                    <a:pt x="9143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62574" y="1381124"/>
              <a:ext cx="1466850" cy="1295400"/>
            </a:xfrm>
            <a:custGeom>
              <a:avLst/>
              <a:gdLst/>
              <a:ahLst/>
              <a:cxnLst/>
              <a:rect l="l" t="t" r="r" b="b"/>
              <a:pathLst>
                <a:path w="1466850" h="1295400">
                  <a:moveTo>
                    <a:pt x="819149" y="1295399"/>
                  </a:moveTo>
                  <a:lnTo>
                    <a:pt x="647699" y="1295399"/>
                  </a:lnTo>
                  <a:lnTo>
                    <a:pt x="631800" y="1295204"/>
                  </a:lnTo>
                  <a:lnTo>
                    <a:pt x="584214" y="1292281"/>
                  </a:lnTo>
                  <a:lnTo>
                    <a:pt x="536972" y="1285865"/>
                  </a:lnTo>
                  <a:lnTo>
                    <a:pt x="490321" y="1275989"/>
                  </a:lnTo>
                  <a:lnTo>
                    <a:pt x="444522" y="1262707"/>
                  </a:lnTo>
                  <a:lnTo>
                    <a:pt x="399834" y="1246096"/>
                  </a:lnTo>
                  <a:lnTo>
                    <a:pt x="356490" y="1226243"/>
                  </a:lnTo>
                  <a:lnTo>
                    <a:pt x="314715" y="1203251"/>
                  </a:lnTo>
                  <a:lnTo>
                    <a:pt x="274744" y="1177247"/>
                  </a:lnTo>
                  <a:lnTo>
                    <a:pt x="236803" y="1148378"/>
                  </a:lnTo>
                  <a:lnTo>
                    <a:pt x="201087" y="1116798"/>
                  </a:lnTo>
                  <a:lnTo>
                    <a:pt x="167785" y="1082669"/>
                  </a:lnTo>
                  <a:lnTo>
                    <a:pt x="137084" y="1046181"/>
                  </a:lnTo>
                  <a:lnTo>
                    <a:pt x="109156" y="1007542"/>
                  </a:lnTo>
                  <a:lnTo>
                    <a:pt x="84146" y="966954"/>
                  </a:lnTo>
                  <a:lnTo>
                    <a:pt x="62185" y="924627"/>
                  </a:lnTo>
                  <a:lnTo>
                    <a:pt x="43398" y="880799"/>
                  </a:lnTo>
                  <a:lnTo>
                    <a:pt x="27889" y="835717"/>
                  </a:lnTo>
                  <a:lnTo>
                    <a:pt x="15738" y="789616"/>
                  </a:lnTo>
                  <a:lnTo>
                    <a:pt x="7010" y="742737"/>
                  </a:lnTo>
                  <a:lnTo>
                    <a:pt x="1754" y="695342"/>
                  </a:lnTo>
                  <a:lnTo>
                    <a:pt x="0" y="647699"/>
                  </a:lnTo>
                  <a:lnTo>
                    <a:pt x="195" y="631799"/>
                  </a:lnTo>
                  <a:lnTo>
                    <a:pt x="3118" y="584214"/>
                  </a:lnTo>
                  <a:lnTo>
                    <a:pt x="9534" y="536972"/>
                  </a:lnTo>
                  <a:lnTo>
                    <a:pt x="19409" y="490321"/>
                  </a:lnTo>
                  <a:lnTo>
                    <a:pt x="32691" y="444523"/>
                  </a:lnTo>
                  <a:lnTo>
                    <a:pt x="49302" y="399835"/>
                  </a:lnTo>
                  <a:lnTo>
                    <a:pt x="69156" y="356490"/>
                  </a:lnTo>
                  <a:lnTo>
                    <a:pt x="92148" y="314715"/>
                  </a:lnTo>
                  <a:lnTo>
                    <a:pt x="118152" y="274744"/>
                  </a:lnTo>
                  <a:lnTo>
                    <a:pt x="147021" y="236803"/>
                  </a:lnTo>
                  <a:lnTo>
                    <a:pt x="178601" y="201087"/>
                  </a:lnTo>
                  <a:lnTo>
                    <a:pt x="212730" y="167785"/>
                  </a:lnTo>
                  <a:lnTo>
                    <a:pt x="249218" y="137084"/>
                  </a:lnTo>
                  <a:lnTo>
                    <a:pt x="287856" y="109156"/>
                  </a:lnTo>
                  <a:lnTo>
                    <a:pt x="328445" y="84146"/>
                  </a:lnTo>
                  <a:lnTo>
                    <a:pt x="370771" y="62185"/>
                  </a:lnTo>
                  <a:lnTo>
                    <a:pt x="414599" y="43398"/>
                  </a:lnTo>
                  <a:lnTo>
                    <a:pt x="459682" y="27889"/>
                  </a:lnTo>
                  <a:lnTo>
                    <a:pt x="505783" y="15738"/>
                  </a:lnTo>
                  <a:lnTo>
                    <a:pt x="552662" y="7009"/>
                  </a:lnTo>
                  <a:lnTo>
                    <a:pt x="600057" y="1754"/>
                  </a:lnTo>
                  <a:lnTo>
                    <a:pt x="647699" y="0"/>
                  </a:lnTo>
                  <a:lnTo>
                    <a:pt x="819149" y="0"/>
                  </a:lnTo>
                  <a:lnTo>
                    <a:pt x="866793" y="1754"/>
                  </a:lnTo>
                  <a:lnTo>
                    <a:pt x="914187" y="7009"/>
                  </a:lnTo>
                  <a:lnTo>
                    <a:pt x="961066" y="15738"/>
                  </a:lnTo>
                  <a:lnTo>
                    <a:pt x="1007166" y="27889"/>
                  </a:lnTo>
                  <a:lnTo>
                    <a:pt x="1052248" y="43398"/>
                  </a:lnTo>
                  <a:lnTo>
                    <a:pt x="1096077" y="62185"/>
                  </a:lnTo>
                  <a:lnTo>
                    <a:pt x="1138404" y="84146"/>
                  </a:lnTo>
                  <a:lnTo>
                    <a:pt x="1178992" y="109156"/>
                  </a:lnTo>
                  <a:lnTo>
                    <a:pt x="1217631" y="137084"/>
                  </a:lnTo>
                  <a:lnTo>
                    <a:pt x="1254118" y="167785"/>
                  </a:lnTo>
                  <a:lnTo>
                    <a:pt x="1288248" y="201087"/>
                  </a:lnTo>
                  <a:lnTo>
                    <a:pt x="1319829" y="236803"/>
                  </a:lnTo>
                  <a:lnTo>
                    <a:pt x="1348697" y="274744"/>
                  </a:lnTo>
                  <a:lnTo>
                    <a:pt x="1374700" y="314715"/>
                  </a:lnTo>
                  <a:lnTo>
                    <a:pt x="1397693" y="356490"/>
                  </a:lnTo>
                  <a:lnTo>
                    <a:pt x="1417545" y="399835"/>
                  </a:lnTo>
                  <a:lnTo>
                    <a:pt x="1434157" y="444523"/>
                  </a:lnTo>
                  <a:lnTo>
                    <a:pt x="1447439" y="490321"/>
                  </a:lnTo>
                  <a:lnTo>
                    <a:pt x="1457315" y="536972"/>
                  </a:lnTo>
                  <a:lnTo>
                    <a:pt x="1463730" y="584214"/>
                  </a:lnTo>
                  <a:lnTo>
                    <a:pt x="1466654" y="631799"/>
                  </a:lnTo>
                  <a:lnTo>
                    <a:pt x="1466849" y="647699"/>
                  </a:lnTo>
                  <a:lnTo>
                    <a:pt x="1466654" y="663600"/>
                  </a:lnTo>
                  <a:lnTo>
                    <a:pt x="1463730" y="711185"/>
                  </a:lnTo>
                  <a:lnTo>
                    <a:pt x="1457315" y="758427"/>
                  </a:lnTo>
                  <a:lnTo>
                    <a:pt x="1447439" y="805078"/>
                  </a:lnTo>
                  <a:lnTo>
                    <a:pt x="1434157" y="850876"/>
                  </a:lnTo>
                  <a:lnTo>
                    <a:pt x="1417545" y="895563"/>
                  </a:lnTo>
                  <a:lnTo>
                    <a:pt x="1397693" y="938908"/>
                  </a:lnTo>
                  <a:lnTo>
                    <a:pt x="1374700" y="980684"/>
                  </a:lnTo>
                  <a:lnTo>
                    <a:pt x="1348697" y="1020654"/>
                  </a:lnTo>
                  <a:lnTo>
                    <a:pt x="1319828" y="1058596"/>
                  </a:lnTo>
                  <a:lnTo>
                    <a:pt x="1288248" y="1094312"/>
                  </a:lnTo>
                  <a:lnTo>
                    <a:pt x="1254118" y="1127614"/>
                  </a:lnTo>
                  <a:lnTo>
                    <a:pt x="1217631" y="1158315"/>
                  </a:lnTo>
                  <a:lnTo>
                    <a:pt x="1178992" y="1186242"/>
                  </a:lnTo>
                  <a:lnTo>
                    <a:pt x="1138404" y="1211253"/>
                  </a:lnTo>
                  <a:lnTo>
                    <a:pt x="1096077" y="1233214"/>
                  </a:lnTo>
                  <a:lnTo>
                    <a:pt x="1052248" y="1252001"/>
                  </a:lnTo>
                  <a:lnTo>
                    <a:pt x="1007166" y="1267510"/>
                  </a:lnTo>
                  <a:lnTo>
                    <a:pt x="961066" y="1279661"/>
                  </a:lnTo>
                  <a:lnTo>
                    <a:pt x="914187" y="1288390"/>
                  </a:lnTo>
                  <a:lnTo>
                    <a:pt x="866793" y="1293645"/>
                  </a:lnTo>
                  <a:lnTo>
                    <a:pt x="819149" y="1295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67374" y="1685924"/>
              <a:ext cx="857249" cy="68579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238749" y="1171574"/>
              <a:ext cx="1714500" cy="1714500"/>
            </a:xfrm>
            <a:custGeom>
              <a:avLst/>
              <a:gdLst/>
              <a:ahLst/>
              <a:cxnLst/>
              <a:rect l="l" t="t" r="r" b="b"/>
              <a:pathLst>
                <a:path w="1714500" h="1714500">
                  <a:moveTo>
                    <a:pt x="857249" y="1714499"/>
                  </a:moveTo>
                  <a:lnTo>
                    <a:pt x="815186" y="1713467"/>
                  </a:lnTo>
                  <a:lnTo>
                    <a:pt x="773224" y="1710372"/>
                  </a:lnTo>
                  <a:lnTo>
                    <a:pt x="731465" y="1705221"/>
                  </a:lnTo>
                  <a:lnTo>
                    <a:pt x="690008" y="1698028"/>
                  </a:lnTo>
                  <a:lnTo>
                    <a:pt x="648955" y="1688809"/>
                  </a:lnTo>
                  <a:lnTo>
                    <a:pt x="608403" y="1677586"/>
                  </a:lnTo>
                  <a:lnTo>
                    <a:pt x="568451" y="1664388"/>
                  </a:lnTo>
                  <a:lnTo>
                    <a:pt x="529194" y="1649245"/>
                  </a:lnTo>
                  <a:lnTo>
                    <a:pt x="490728" y="1632194"/>
                  </a:lnTo>
                  <a:lnTo>
                    <a:pt x="453145" y="1613276"/>
                  </a:lnTo>
                  <a:lnTo>
                    <a:pt x="416535" y="1592537"/>
                  </a:lnTo>
                  <a:lnTo>
                    <a:pt x="380987" y="1570027"/>
                  </a:lnTo>
                  <a:lnTo>
                    <a:pt x="346586" y="1545799"/>
                  </a:lnTo>
                  <a:lnTo>
                    <a:pt x="313416" y="1519913"/>
                  </a:lnTo>
                  <a:lnTo>
                    <a:pt x="281556" y="1492430"/>
                  </a:lnTo>
                  <a:lnTo>
                    <a:pt x="251082" y="1463417"/>
                  </a:lnTo>
                  <a:lnTo>
                    <a:pt x="222069" y="1432943"/>
                  </a:lnTo>
                  <a:lnTo>
                    <a:pt x="194586" y="1401083"/>
                  </a:lnTo>
                  <a:lnTo>
                    <a:pt x="168700" y="1367912"/>
                  </a:lnTo>
                  <a:lnTo>
                    <a:pt x="144472" y="1333512"/>
                  </a:lnTo>
                  <a:lnTo>
                    <a:pt x="121962" y="1297964"/>
                  </a:lnTo>
                  <a:lnTo>
                    <a:pt x="101222" y="1261354"/>
                  </a:lnTo>
                  <a:lnTo>
                    <a:pt x="82305" y="1223771"/>
                  </a:lnTo>
                  <a:lnTo>
                    <a:pt x="65254" y="1185305"/>
                  </a:lnTo>
                  <a:lnTo>
                    <a:pt x="50111" y="1146048"/>
                  </a:lnTo>
                  <a:lnTo>
                    <a:pt x="36912" y="1106096"/>
                  </a:lnTo>
                  <a:lnTo>
                    <a:pt x="25690" y="1065544"/>
                  </a:lnTo>
                  <a:lnTo>
                    <a:pt x="16471" y="1024491"/>
                  </a:lnTo>
                  <a:lnTo>
                    <a:pt x="9278" y="983034"/>
                  </a:lnTo>
                  <a:lnTo>
                    <a:pt x="4127" y="941275"/>
                  </a:lnTo>
                  <a:lnTo>
                    <a:pt x="1032" y="899313"/>
                  </a:lnTo>
                  <a:lnTo>
                    <a:pt x="0" y="857249"/>
                  </a:lnTo>
                  <a:lnTo>
                    <a:pt x="258" y="836211"/>
                  </a:lnTo>
                  <a:lnTo>
                    <a:pt x="2322" y="794186"/>
                  </a:lnTo>
                  <a:lnTo>
                    <a:pt x="6446" y="752313"/>
                  </a:lnTo>
                  <a:lnTo>
                    <a:pt x="12620" y="710692"/>
                  </a:lnTo>
                  <a:lnTo>
                    <a:pt x="20829" y="669425"/>
                  </a:lnTo>
                  <a:lnTo>
                    <a:pt x="31052" y="628610"/>
                  </a:lnTo>
                  <a:lnTo>
                    <a:pt x="43266" y="588346"/>
                  </a:lnTo>
                  <a:lnTo>
                    <a:pt x="57441" y="548729"/>
                  </a:lnTo>
                  <a:lnTo>
                    <a:pt x="73543" y="509856"/>
                  </a:lnTo>
                  <a:lnTo>
                    <a:pt x="91533" y="471820"/>
                  </a:lnTo>
                  <a:lnTo>
                    <a:pt x="111367" y="434712"/>
                  </a:lnTo>
                  <a:lnTo>
                    <a:pt x="132999" y="398623"/>
                  </a:lnTo>
                  <a:lnTo>
                    <a:pt x="156375" y="363638"/>
                  </a:lnTo>
                  <a:lnTo>
                    <a:pt x="181439" y="329842"/>
                  </a:lnTo>
                  <a:lnTo>
                    <a:pt x="208132" y="297317"/>
                  </a:lnTo>
                  <a:lnTo>
                    <a:pt x="236389" y="266141"/>
                  </a:lnTo>
                  <a:lnTo>
                    <a:pt x="266141" y="236389"/>
                  </a:lnTo>
                  <a:lnTo>
                    <a:pt x="297317" y="208132"/>
                  </a:lnTo>
                  <a:lnTo>
                    <a:pt x="329842" y="181439"/>
                  </a:lnTo>
                  <a:lnTo>
                    <a:pt x="363638" y="156375"/>
                  </a:lnTo>
                  <a:lnTo>
                    <a:pt x="398623" y="132999"/>
                  </a:lnTo>
                  <a:lnTo>
                    <a:pt x="434712" y="111367"/>
                  </a:lnTo>
                  <a:lnTo>
                    <a:pt x="471820" y="91533"/>
                  </a:lnTo>
                  <a:lnTo>
                    <a:pt x="509856" y="73543"/>
                  </a:lnTo>
                  <a:lnTo>
                    <a:pt x="548729" y="57441"/>
                  </a:lnTo>
                  <a:lnTo>
                    <a:pt x="588346" y="43266"/>
                  </a:lnTo>
                  <a:lnTo>
                    <a:pt x="628610" y="31052"/>
                  </a:lnTo>
                  <a:lnTo>
                    <a:pt x="669425" y="20829"/>
                  </a:lnTo>
                  <a:lnTo>
                    <a:pt x="710692" y="12620"/>
                  </a:lnTo>
                  <a:lnTo>
                    <a:pt x="752313" y="6446"/>
                  </a:lnTo>
                  <a:lnTo>
                    <a:pt x="794186" y="2322"/>
                  </a:lnTo>
                  <a:lnTo>
                    <a:pt x="836211" y="258"/>
                  </a:lnTo>
                  <a:lnTo>
                    <a:pt x="857249" y="0"/>
                  </a:lnTo>
                  <a:lnTo>
                    <a:pt x="878287" y="258"/>
                  </a:lnTo>
                  <a:lnTo>
                    <a:pt x="920313" y="2322"/>
                  </a:lnTo>
                  <a:lnTo>
                    <a:pt x="962186" y="6446"/>
                  </a:lnTo>
                  <a:lnTo>
                    <a:pt x="1003806" y="12620"/>
                  </a:lnTo>
                  <a:lnTo>
                    <a:pt x="1045074" y="20829"/>
                  </a:lnTo>
                  <a:lnTo>
                    <a:pt x="1085889" y="31052"/>
                  </a:lnTo>
                  <a:lnTo>
                    <a:pt x="1126153" y="43266"/>
                  </a:lnTo>
                  <a:lnTo>
                    <a:pt x="1165769" y="57441"/>
                  </a:lnTo>
                  <a:lnTo>
                    <a:pt x="1204642" y="73543"/>
                  </a:lnTo>
                  <a:lnTo>
                    <a:pt x="1242679" y="91533"/>
                  </a:lnTo>
                  <a:lnTo>
                    <a:pt x="1279786" y="111367"/>
                  </a:lnTo>
                  <a:lnTo>
                    <a:pt x="1315876" y="132999"/>
                  </a:lnTo>
                  <a:lnTo>
                    <a:pt x="1350861" y="156375"/>
                  </a:lnTo>
                  <a:lnTo>
                    <a:pt x="1384657" y="181439"/>
                  </a:lnTo>
                  <a:lnTo>
                    <a:pt x="1417182" y="208132"/>
                  </a:lnTo>
                  <a:lnTo>
                    <a:pt x="1448358" y="236389"/>
                  </a:lnTo>
                  <a:lnTo>
                    <a:pt x="1478110" y="266141"/>
                  </a:lnTo>
                  <a:lnTo>
                    <a:pt x="1506367" y="297317"/>
                  </a:lnTo>
                  <a:lnTo>
                    <a:pt x="1533059" y="329842"/>
                  </a:lnTo>
                  <a:lnTo>
                    <a:pt x="1558124" y="363638"/>
                  </a:lnTo>
                  <a:lnTo>
                    <a:pt x="1581500" y="398623"/>
                  </a:lnTo>
                  <a:lnTo>
                    <a:pt x="1603131" y="434712"/>
                  </a:lnTo>
                  <a:lnTo>
                    <a:pt x="1622966" y="471820"/>
                  </a:lnTo>
                  <a:lnTo>
                    <a:pt x="1640956" y="509856"/>
                  </a:lnTo>
                  <a:lnTo>
                    <a:pt x="1657057" y="548729"/>
                  </a:lnTo>
                  <a:lnTo>
                    <a:pt x="1671232" y="588346"/>
                  </a:lnTo>
                  <a:lnTo>
                    <a:pt x="1683446" y="628610"/>
                  </a:lnTo>
                  <a:lnTo>
                    <a:pt x="1693670" y="669425"/>
                  </a:lnTo>
                  <a:lnTo>
                    <a:pt x="1701879" y="710692"/>
                  </a:lnTo>
                  <a:lnTo>
                    <a:pt x="1708053" y="752313"/>
                  </a:lnTo>
                  <a:lnTo>
                    <a:pt x="1712177" y="794186"/>
                  </a:lnTo>
                  <a:lnTo>
                    <a:pt x="1714241" y="836211"/>
                  </a:lnTo>
                  <a:lnTo>
                    <a:pt x="1714499" y="857249"/>
                  </a:lnTo>
                  <a:lnTo>
                    <a:pt x="1714241" y="878287"/>
                  </a:lnTo>
                  <a:lnTo>
                    <a:pt x="1712177" y="920313"/>
                  </a:lnTo>
                  <a:lnTo>
                    <a:pt x="1708053" y="962186"/>
                  </a:lnTo>
                  <a:lnTo>
                    <a:pt x="1701879" y="1003806"/>
                  </a:lnTo>
                  <a:lnTo>
                    <a:pt x="1693670" y="1045074"/>
                  </a:lnTo>
                  <a:lnTo>
                    <a:pt x="1683446" y="1085889"/>
                  </a:lnTo>
                  <a:lnTo>
                    <a:pt x="1671232" y="1126153"/>
                  </a:lnTo>
                  <a:lnTo>
                    <a:pt x="1657057" y="1165769"/>
                  </a:lnTo>
                  <a:lnTo>
                    <a:pt x="1640956" y="1204642"/>
                  </a:lnTo>
                  <a:lnTo>
                    <a:pt x="1622966" y="1242679"/>
                  </a:lnTo>
                  <a:lnTo>
                    <a:pt x="1603131" y="1279786"/>
                  </a:lnTo>
                  <a:lnTo>
                    <a:pt x="1581500" y="1315876"/>
                  </a:lnTo>
                  <a:lnTo>
                    <a:pt x="1558124" y="1350861"/>
                  </a:lnTo>
                  <a:lnTo>
                    <a:pt x="1533059" y="1384657"/>
                  </a:lnTo>
                  <a:lnTo>
                    <a:pt x="1506367" y="1417182"/>
                  </a:lnTo>
                  <a:lnTo>
                    <a:pt x="1478110" y="1448358"/>
                  </a:lnTo>
                  <a:lnTo>
                    <a:pt x="1448358" y="1478110"/>
                  </a:lnTo>
                  <a:lnTo>
                    <a:pt x="1417182" y="1506367"/>
                  </a:lnTo>
                  <a:lnTo>
                    <a:pt x="1384656" y="1533059"/>
                  </a:lnTo>
                  <a:lnTo>
                    <a:pt x="1350861" y="1558124"/>
                  </a:lnTo>
                  <a:lnTo>
                    <a:pt x="1315876" y="1581500"/>
                  </a:lnTo>
                  <a:lnTo>
                    <a:pt x="1279786" y="1603131"/>
                  </a:lnTo>
                  <a:lnTo>
                    <a:pt x="1242679" y="1622966"/>
                  </a:lnTo>
                  <a:lnTo>
                    <a:pt x="1204642" y="1640956"/>
                  </a:lnTo>
                  <a:lnTo>
                    <a:pt x="1165769" y="1657057"/>
                  </a:lnTo>
                  <a:lnTo>
                    <a:pt x="1126153" y="1671232"/>
                  </a:lnTo>
                  <a:lnTo>
                    <a:pt x="1085889" y="1683446"/>
                  </a:lnTo>
                  <a:lnTo>
                    <a:pt x="1045074" y="1693670"/>
                  </a:lnTo>
                  <a:lnTo>
                    <a:pt x="1003806" y="1701879"/>
                  </a:lnTo>
                  <a:lnTo>
                    <a:pt x="962186" y="1708053"/>
                  </a:lnTo>
                  <a:lnTo>
                    <a:pt x="920313" y="1712177"/>
                  </a:lnTo>
                  <a:lnTo>
                    <a:pt x="878287" y="1714241"/>
                  </a:lnTo>
                  <a:lnTo>
                    <a:pt x="857249" y="1714499"/>
                  </a:lnTo>
                  <a:close/>
                </a:path>
              </a:pathLst>
            </a:custGeom>
            <a:solidFill>
              <a:srgbClr val="006400">
                <a:alpha val="50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90752" y="6245224"/>
            <a:ext cx="158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5" dirty="0">
                <a:solidFill>
                  <a:srgbClr val="6A7280"/>
                </a:solidFill>
                <a:latin typeface="Trebuchet MS"/>
                <a:cs typeface="Trebuchet MS"/>
              </a:rPr>
              <a:t>Inteligência</a:t>
            </a:r>
            <a:r>
              <a:rPr sz="1200" spc="40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6A7280"/>
                </a:solidFill>
                <a:latin typeface="Trebuchet MS"/>
                <a:cs typeface="Trebuchet MS"/>
              </a:rPr>
              <a:t>Artificial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404672" y="6245224"/>
            <a:ext cx="11906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80" dirty="0">
                <a:solidFill>
                  <a:srgbClr val="6A7280"/>
                </a:solidFill>
                <a:latin typeface="Trebuchet MS"/>
                <a:cs typeface="Trebuchet MS"/>
              </a:rPr>
              <a:t>Ranqueamento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704181" y="3018155"/>
            <a:ext cx="8783955" cy="5378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350" spc="390" dirty="0"/>
              <a:t>SEO</a:t>
            </a:r>
            <a:r>
              <a:rPr sz="3350" spc="65" dirty="0"/>
              <a:t> </a:t>
            </a:r>
            <a:r>
              <a:rPr sz="3350" spc="295" dirty="0"/>
              <a:t>com</a:t>
            </a:r>
            <a:r>
              <a:rPr sz="3350" spc="65" dirty="0"/>
              <a:t> IA: </a:t>
            </a:r>
            <a:r>
              <a:rPr lang="en-US" sz="3350" spc="105" dirty="0"/>
              <a:t>A nova </a:t>
            </a:r>
            <a:r>
              <a:rPr lang="en-US" sz="3350" spc="105" dirty="0" err="1"/>
              <a:t>frontera</a:t>
            </a:r>
            <a:r>
              <a:rPr lang="en-US" sz="3350" spc="105" dirty="0"/>
              <a:t> </a:t>
            </a:r>
            <a:r>
              <a:rPr sz="3350" spc="220" dirty="0"/>
              <a:t>para</a:t>
            </a:r>
            <a:r>
              <a:rPr sz="3350" spc="65" dirty="0"/>
              <a:t> </a:t>
            </a:r>
            <a:r>
              <a:rPr sz="3350" spc="345" dirty="0"/>
              <a:t>2025</a:t>
            </a:r>
            <a:endParaRPr sz="3350" dirty="0"/>
          </a:p>
        </p:txBody>
      </p:sp>
      <p:sp>
        <p:nvSpPr>
          <p:cNvPr id="16" name="object 16"/>
          <p:cNvSpPr txBox="1"/>
          <p:nvPr/>
        </p:nvSpPr>
        <p:spPr>
          <a:xfrm>
            <a:off x="2839293" y="3799204"/>
            <a:ext cx="651319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spc="135" dirty="0">
                <a:solidFill>
                  <a:srgbClr val="4A5462"/>
                </a:solidFill>
                <a:latin typeface="Trebuchet MS"/>
                <a:cs typeface="Trebuchet MS"/>
              </a:rPr>
              <a:t>Stratégias</a:t>
            </a:r>
            <a:r>
              <a:rPr sz="21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2150" spc="180" dirty="0">
                <a:solidFill>
                  <a:srgbClr val="4A5462"/>
                </a:solidFill>
                <a:latin typeface="Trebuchet MS"/>
                <a:cs typeface="Trebuchet MS"/>
              </a:rPr>
              <a:t>avançadas</a:t>
            </a:r>
            <a:r>
              <a:rPr sz="21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2150" spc="15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21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2150" spc="125" dirty="0">
                <a:solidFill>
                  <a:srgbClr val="4A5462"/>
                </a:solidFill>
                <a:latin typeface="Trebuchet MS"/>
                <a:cs typeface="Trebuchet MS"/>
              </a:rPr>
              <a:t>ferramentas</a:t>
            </a:r>
            <a:r>
              <a:rPr sz="21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2150" spc="135" dirty="0">
                <a:solidFill>
                  <a:srgbClr val="4A5462"/>
                </a:solidFill>
                <a:latin typeface="Trebuchet MS"/>
                <a:cs typeface="Trebuchet MS"/>
              </a:rPr>
              <a:t>essenciais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37930" y="5207000"/>
            <a:ext cx="21158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165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r>
              <a:rPr sz="1500" spc="20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6A7280"/>
                </a:solidFill>
                <a:latin typeface="Trebuchet MS"/>
                <a:cs typeface="Trebuchet MS"/>
              </a:rPr>
              <a:t>de</a:t>
            </a:r>
            <a:r>
              <a:rPr sz="1500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500" spc="114" dirty="0">
                <a:solidFill>
                  <a:srgbClr val="6A7280"/>
                </a:solidFill>
                <a:latin typeface="Trebuchet MS"/>
                <a:cs typeface="Trebuchet MS"/>
              </a:rPr>
              <a:t>agosto</a:t>
            </a:r>
            <a:r>
              <a:rPr sz="1500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500" spc="105" dirty="0">
                <a:solidFill>
                  <a:srgbClr val="6A7280"/>
                </a:solidFill>
                <a:latin typeface="Trebuchet MS"/>
                <a:cs typeface="Trebuchet MS"/>
              </a:rPr>
              <a:t>de</a:t>
            </a:r>
            <a:r>
              <a:rPr sz="1500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500" spc="145" dirty="0">
                <a:solidFill>
                  <a:srgbClr val="6A7280"/>
                </a:solidFill>
                <a:latin typeface="Trebuchet MS"/>
                <a:cs typeface="Trebuchet MS"/>
              </a:rPr>
              <a:t>2025</a:t>
            </a:r>
            <a:endParaRPr sz="1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6857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75" dirty="0"/>
              <a:t>Estratégias</a:t>
            </a:r>
            <a:r>
              <a:rPr spc="80" dirty="0"/>
              <a:t> </a:t>
            </a:r>
            <a:r>
              <a:rPr spc="235" dirty="0"/>
              <a:t>avançadas</a:t>
            </a:r>
            <a:r>
              <a:rPr spc="85" dirty="0"/>
              <a:t> </a:t>
            </a:r>
            <a:r>
              <a:rPr spc="190" dirty="0"/>
              <a:t>para</a:t>
            </a:r>
            <a:r>
              <a:rPr spc="85" dirty="0"/>
              <a:t> </a:t>
            </a:r>
            <a:r>
              <a:rPr spc="285" dirty="0"/>
              <a:t>2025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397000"/>
            <a:ext cx="107340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90" dirty="0">
                <a:solidFill>
                  <a:srgbClr val="374050"/>
                </a:solidFill>
                <a:latin typeface="Trebuchet MS"/>
                <a:cs typeface="Trebuchet MS"/>
              </a:rPr>
              <a:t>Além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0" dirty="0">
                <a:solidFill>
                  <a:srgbClr val="374050"/>
                </a:solidFill>
                <a:latin typeface="Trebuchet MS"/>
                <a:cs typeface="Trebuchet MS"/>
              </a:rPr>
              <a:t>dos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quatro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25" dirty="0">
                <a:solidFill>
                  <a:srgbClr val="374050"/>
                </a:solidFill>
                <a:latin typeface="Trebuchet MS"/>
                <a:cs typeface="Trebuchet MS"/>
              </a:rPr>
              <a:t>passos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básicos,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374050"/>
                </a:solidFill>
                <a:latin typeface="Trebuchet MS"/>
                <a:cs typeface="Trebuchet MS"/>
              </a:rPr>
              <a:t>existem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três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estratégias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0" dirty="0">
                <a:solidFill>
                  <a:srgbClr val="374050"/>
                </a:solidFill>
                <a:latin typeface="Trebuchet MS"/>
                <a:cs typeface="Trebuchet MS"/>
              </a:rPr>
              <a:t>avançadas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00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0" dirty="0">
                <a:solidFill>
                  <a:srgbClr val="374050"/>
                </a:solidFill>
                <a:latin typeface="Trebuchet MS"/>
                <a:cs typeface="Trebuchet MS"/>
              </a:rPr>
              <a:t>podem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65" dirty="0">
                <a:solidFill>
                  <a:srgbClr val="374050"/>
                </a:solidFill>
                <a:latin typeface="Trebuchet MS"/>
                <a:cs typeface="Trebuchet MS"/>
              </a:rPr>
              <a:t>levar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20" dirty="0">
                <a:solidFill>
                  <a:srgbClr val="374050"/>
                </a:solidFill>
                <a:latin typeface="Trebuchet MS"/>
                <a:cs typeface="Trebuchet MS"/>
              </a:rPr>
              <a:t>seu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6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4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374050"/>
                </a:solidFill>
                <a:latin typeface="Trebuchet MS"/>
                <a:cs typeface="Trebuchet MS"/>
              </a:rPr>
              <a:t>para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0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próximo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-10" dirty="0">
                <a:solidFill>
                  <a:srgbClr val="374050"/>
                </a:solidFill>
                <a:latin typeface="Trebuchet MS"/>
                <a:cs typeface="Trebuchet MS"/>
              </a:rPr>
              <a:t>nível: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399" y="1962149"/>
            <a:ext cx="3552825" cy="4114800"/>
            <a:chOff x="533399" y="1962149"/>
            <a:chExt cx="3552825" cy="4114800"/>
          </a:xfrm>
        </p:grpSpPr>
        <p:sp>
          <p:nvSpPr>
            <p:cNvPr id="8" name="object 8"/>
            <p:cNvSpPr/>
            <p:nvPr/>
          </p:nvSpPr>
          <p:spPr>
            <a:xfrm>
              <a:off x="533399" y="1962149"/>
              <a:ext cx="3552825" cy="4114800"/>
            </a:xfrm>
            <a:custGeom>
              <a:avLst/>
              <a:gdLst/>
              <a:ahLst/>
              <a:cxnLst/>
              <a:rect l="l" t="t" r="r" b="b"/>
              <a:pathLst>
                <a:path w="3552825" h="4114800">
                  <a:moveTo>
                    <a:pt x="3481627" y="4114799"/>
                  </a:moveTo>
                  <a:lnTo>
                    <a:pt x="71196" y="4114799"/>
                  </a:lnTo>
                  <a:lnTo>
                    <a:pt x="66241" y="4114311"/>
                  </a:lnTo>
                  <a:lnTo>
                    <a:pt x="29705" y="4099177"/>
                  </a:lnTo>
                  <a:lnTo>
                    <a:pt x="3885" y="4063137"/>
                  </a:lnTo>
                  <a:lnTo>
                    <a:pt x="0" y="4043602"/>
                  </a:lnTo>
                  <a:lnTo>
                    <a:pt x="0" y="4038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81627" y="0"/>
                  </a:lnTo>
                  <a:lnTo>
                    <a:pt x="3523119" y="15621"/>
                  </a:lnTo>
                  <a:lnTo>
                    <a:pt x="3548938" y="51661"/>
                  </a:lnTo>
                  <a:lnTo>
                    <a:pt x="3552824" y="71196"/>
                  </a:lnTo>
                  <a:lnTo>
                    <a:pt x="3552824" y="4043602"/>
                  </a:lnTo>
                  <a:lnTo>
                    <a:pt x="3537202" y="4085093"/>
                  </a:lnTo>
                  <a:lnTo>
                    <a:pt x="3501162" y="4110913"/>
                  </a:lnTo>
                  <a:lnTo>
                    <a:pt x="3486583" y="4114311"/>
                  </a:lnTo>
                  <a:lnTo>
                    <a:pt x="3481627" y="411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999" y="2190834"/>
              <a:ext cx="561975" cy="609600"/>
            </a:xfrm>
            <a:custGeom>
              <a:avLst/>
              <a:gdLst/>
              <a:ahLst/>
              <a:cxnLst/>
              <a:rect l="l" t="t" r="r" b="b"/>
              <a:pathLst>
                <a:path w="561975" h="609600">
                  <a:moveTo>
                    <a:pt x="287885" y="609430"/>
                  </a:moveTo>
                  <a:lnTo>
                    <a:pt x="246589" y="607402"/>
                  </a:lnTo>
                  <a:lnTo>
                    <a:pt x="206046" y="599337"/>
                  </a:lnTo>
                  <a:lnTo>
                    <a:pt x="167117" y="585408"/>
                  </a:lnTo>
                  <a:lnTo>
                    <a:pt x="130661" y="565922"/>
                  </a:lnTo>
                  <a:lnTo>
                    <a:pt x="97452" y="541292"/>
                  </a:lnTo>
                  <a:lnTo>
                    <a:pt x="68222" y="512062"/>
                  </a:lnTo>
                  <a:lnTo>
                    <a:pt x="43592" y="478853"/>
                  </a:lnTo>
                  <a:lnTo>
                    <a:pt x="24106" y="442397"/>
                  </a:lnTo>
                  <a:lnTo>
                    <a:pt x="10177" y="403468"/>
                  </a:lnTo>
                  <a:lnTo>
                    <a:pt x="2113" y="362925"/>
                  </a:lnTo>
                  <a:lnTo>
                    <a:pt x="0" y="328527"/>
                  </a:lnTo>
                  <a:lnTo>
                    <a:pt x="84" y="274004"/>
                  </a:lnTo>
                  <a:lnTo>
                    <a:pt x="4136" y="232866"/>
                  </a:lnTo>
                  <a:lnTo>
                    <a:pt x="14182" y="192760"/>
                  </a:lnTo>
                  <a:lnTo>
                    <a:pt x="30001" y="154569"/>
                  </a:lnTo>
                  <a:lnTo>
                    <a:pt x="51257" y="119105"/>
                  </a:lnTo>
                  <a:lnTo>
                    <a:pt x="77481" y="87151"/>
                  </a:lnTo>
                  <a:lnTo>
                    <a:pt x="108116" y="59385"/>
                  </a:lnTo>
                  <a:lnTo>
                    <a:pt x="142487" y="36420"/>
                  </a:lnTo>
                  <a:lnTo>
                    <a:pt x="179863" y="18742"/>
                  </a:lnTo>
                  <a:lnTo>
                    <a:pt x="219420" y="6743"/>
                  </a:lnTo>
                  <a:lnTo>
                    <a:pt x="260318" y="676"/>
                  </a:lnTo>
                  <a:lnTo>
                    <a:pt x="274089" y="0"/>
                  </a:lnTo>
                  <a:lnTo>
                    <a:pt x="287885" y="0"/>
                  </a:lnTo>
                  <a:lnTo>
                    <a:pt x="329023" y="4051"/>
                  </a:lnTo>
                  <a:lnTo>
                    <a:pt x="369130" y="14097"/>
                  </a:lnTo>
                  <a:lnTo>
                    <a:pt x="407320" y="29916"/>
                  </a:lnTo>
                  <a:lnTo>
                    <a:pt x="442783" y="51172"/>
                  </a:lnTo>
                  <a:lnTo>
                    <a:pt x="474738" y="77396"/>
                  </a:lnTo>
                  <a:lnTo>
                    <a:pt x="502504" y="108031"/>
                  </a:lnTo>
                  <a:lnTo>
                    <a:pt x="525469" y="142402"/>
                  </a:lnTo>
                  <a:lnTo>
                    <a:pt x="543147" y="179778"/>
                  </a:lnTo>
                  <a:lnTo>
                    <a:pt x="555147" y="219335"/>
                  </a:lnTo>
                  <a:lnTo>
                    <a:pt x="561213" y="260234"/>
                  </a:lnTo>
                  <a:lnTo>
                    <a:pt x="561890" y="274004"/>
                  </a:lnTo>
                  <a:lnTo>
                    <a:pt x="561890" y="335425"/>
                  </a:lnTo>
                  <a:lnTo>
                    <a:pt x="557838" y="376564"/>
                  </a:lnTo>
                  <a:lnTo>
                    <a:pt x="547792" y="416670"/>
                  </a:lnTo>
                  <a:lnTo>
                    <a:pt x="531973" y="454861"/>
                  </a:lnTo>
                  <a:lnTo>
                    <a:pt x="510717" y="490324"/>
                  </a:lnTo>
                  <a:lnTo>
                    <a:pt x="484493" y="522278"/>
                  </a:lnTo>
                  <a:lnTo>
                    <a:pt x="453858" y="550044"/>
                  </a:lnTo>
                  <a:lnTo>
                    <a:pt x="419487" y="573010"/>
                  </a:lnTo>
                  <a:lnTo>
                    <a:pt x="382111" y="590687"/>
                  </a:lnTo>
                  <a:lnTo>
                    <a:pt x="342554" y="602687"/>
                  </a:lnTo>
                  <a:lnTo>
                    <a:pt x="301656" y="608754"/>
                  </a:lnTo>
                  <a:lnTo>
                    <a:pt x="287885" y="609430"/>
                  </a:lnTo>
                  <a:close/>
                </a:path>
              </a:pathLst>
            </a:custGeom>
            <a:solidFill>
              <a:srgbClr val="FE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399" y="2343149"/>
              <a:ext cx="257174" cy="3047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463674" y="2187575"/>
            <a:ext cx="202183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Incorporação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0" dirty="0">
                <a:solidFill>
                  <a:srgbClr val="15803C"/>
                </a:solidFill>
                <a:latin typeface="Gill Sans MT"/>
                <a:cs typeface="Gill Sans MT"/>
              </a:rPr>
              <a:t>de </a:t>
            </a:r>
            <a:r>
              <a:rPr sz="1500" b="1" spc="180" dirty="0">
                <a:solidFill>
                  <a:srgbClr val="15803C"/>
                </a:solidFill>
                <a:latin typeface="Gill Sans MT"/>
                <a:cs typeface="Gill Sans MT"/>
              </a:rPr>
              <a:t>vídeos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do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70" dirty="0">
                <a:solidFill>
                  <a:srgbClr val="15803C"/>
                </a:solidFill>
                <a:latin typeface="Gill Sans MT"/>
                <a:cs typeface="Gill Sans MT"/>
              </a:rPr>
              <a:t>YouTube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1999" y="1962149"/>
            <a:ext cx="7115175" cy="4114800"/>
            <a:chOff x="761999" y="1962149"/>
            <a:chExt cx="7115175" cy="41148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2990849"/>
              <a:ext cx="152399" cy="1523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3790949"/>
              <a:ext cx="152399" cy="15239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4362449"/>
              <a:ext cx="152399" cy="15239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4933949"/>
              <a:ext cx="152399" cy="1523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314824" y="1962149"/>
              <a:ext cx="3562350" cy="4114800"/>
            </a:xfrm>
            <a:custGeom>
              <a:avLst/>
              <a:gdLst/>
              <a:ahLst/>
              <a:cxnLst/>
              <a:rect l="l" t="t" r="r" b="b"/>
              <a:pathLst>
                <a:path w="3562350" h="4114800">
                  <a:moveTo>
                    <a:pt x="3491152" y="4114799"/>
                  </a:moveTo>
                  <a:lnTo>
                    <a:pt x="71196" y="4114799"/>
                  </a:lnTo>
                  <a:lnTo>
                    <a:pt x="66241" y="4114311"/>
                  </a:lnTo>
                  <a:lnTo>
                    <a:pt x="29705" y="4099177"/>
                  </a:lnTo>
                  <a:lnTo>
                    <a:pt x="3885" y="4063137"/>
                  </a:lnTo>
                  <a:lnTo>
                    <a:pt x="0" y="4043602"/>
                  </a:lnTo>
                  <a:lnTo>
                    <a:pt x="0" y="4038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91152" y="0"/>
                  </a:lnTo>
                  <a:lnTo>
                    <a:pt x="3532644" y="15621"/>
                  </a:lnTo>
                  <a:lnTo>
                    <a:pt x="3558463" y="51661"/>
                  </a:lnTo>
                  <a:lnTo>
                    <a:pt x="3562349" y="71196"/>
                  </a:lnTo>
                  <a:lnTo>
                    <a:pt x="3562349" y="4043602"/>
                  </a:lnTo>
                  <a:lnTo>
                    <a:pt x="3546727" y="4085093"/>
                  </a:lnTo>
                  <a:lnTo>
                    <a:pt x="3510687" y="4110913"/>
                  </a:lnTo>
                  <a:lnTo>
                    <a:pt x="3496108" y="4114311"/>
                  </a:lnTo>
                  <a:lnTo>
                    <a:pt x="3491152" y="411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43424" y="219083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60152" y="609439"/>
                  </a:lnTo>
                  <a:lnTo>
                    <a:pt x="247082" y="608797"/>
                  </a:lnTo>
                  <a:lnTo>
                    <a:pt x="208263" y="603038"/>
                  </a:lnTo>
                  <a:lnTo>
                    <a:pt x="170717" y="591649"/>
                  </a:lnTo>
                  <a:lnTo>
                    <a:pt x="135241" y="574870"/>
                  </a:lnTo>
                  <a:lnTo>
                    <a:pt x="102618" y="553072"/>
                  </a:lnTo>
                  <a:lnTo>
                    <a:pt x="73541" y="526718"/>
                  </a:lnTo>
                  <a:lnTo>
                    <a:pt x="48650" y="496389"/>
                  </a:lnTo>
                  <a:lnTo>
                    <a:pt x="28475" y="462729"/>
                  </a:lnTo>
                  <a:lnTo>
                    <a:pt x="13461" y="426480"/>
                  </a:lnTo>
                  <a:lnTo>
                    <a:pt x="3925" y="388413"/>
                  </a:lnTo>
                  <a:lnTo>
                    <a:pt x="80" y="349366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5" y="221026"/>
                  </a:lnTo>
                  <a:lnTo>
                    <a:pt x="13461" y="182958"/>
                  </a:lnTo>
                  <a:lnTo>
                    <a:pt x="28475" y="146709"/>
                  </a:lnTo>
                  <a:lnTo>
                    <a:pt x="48650" y="113049"/>
                  </a:lnTo>
                  <a:lnTo>
                    <a:pt x="73541" y="82720"/>
                  </a:lnTo>
                  <a:lnTo>
                    <a:pt x="102618" y="56366"/>
                  </a:lnTo>
                  <a:lnTo>
                    <a:pt x="135241" y="34568"/>
                  </a:lnTo>
                  <a:lnTo>
                    <a:pt x="170717" y="17789"/>
                  </a:lnTo>
                  <a:lnTo>
                    <a:pt x="208263" y="6400"/>
                  </a:lnTo>
                  <a:lnTo>
                    <a:pt x="247082" y="642"/>
                  </a:lnTo>
                  <a:lnTo>
                    <a:pt x="273247" y="0"/>
                  </a:lnTo>
                  <a:lnTo>
                    <a:pt x="286317" y="642"/>
                  </a:lnTo>
                  <a:lnTo>
                    <a:pt x="325135" y="6400"/>
                  </a:lnTo>
                  <a:lnTo>
                    <a:pt x="362681" y="17789"/>
                  </a:lnTo>
                  <a:lnTo>
                    <a:pt x="398157" y="34568"/>
                  </a:lnTo>
                  <a:lnTo>
                    <a:pt x="430780" y="56366"/>
                  </a:lnTo>
                  <a:lnTo>
                    <a:pt x="459858" y="82720"/>
                  </a:lnTo>
                  <a:lnTo>
                    <a:pt x="484748" y="113049"/>
                  </a:lnTo>
                  <a:lnTo>
                    <a:pt x="504923" y="146709"/>
                  </a:lnTo>
                  <a:lnTo>
                    <a:pt x="519938" y="182958"/>
                  </a:lnTo>
                  <a:lnTo>
                    <a:pt x="529473" y="221025"/>
                  </a:lnTo>
                  <a:lnTo>
                    <a:pt x="533319" y="260072"/>
                  </a:lnTo>
                  <a:lnTo>
                    <a:pt x="533319" y="349366"/>
                  </a:lnTo>
                  <a:lnTo>
                    <a:pt x="532677" y="362437"/>
                  </a:lnTo>
                  <a:lnTo>
                    <a:pt x="526918" y="401255"/>
                  </a:lnTo>
                  <a:lnTo>
                    <a:pt x="515529" y="438801"/>
                  </a:lnTo>
                  <a:lnTo>
                    <a:pt x="498750" y="474277"/>
                  </a:lnTo>
                  <a:lnTo>
                    <a:pt x="476952" y="506900"/>
                  </a:lnTo>
                  <a:lnTo>
                    <a:pt x="450598" y="535977"/>
                  </a:lnTo>
                  <a:lnTo>
                    <a:pt x="420269" y="560868"/>
                  </a:lnTo>
                  <a:lnTo>
                    <a:pt x="386609" y="581043"/>
                  </a:lnTo>
                  <a:lnTo>
                    <a:pt x="350360" y="596058"/>
                  </a:lnTo>
                  <a:lnTo>
                    <a:pt x="312293" y="605593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EF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95824" y="2343149"/>
              <a:ext cx="228599" cy="3047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77900" y="2903854"/>
            <a:ext cx="262318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Vídeos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incorporados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por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IAs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como ChatGPT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funcionam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"backlinks"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alta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autoridade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7900" y="3703954"/>
            <a:ext cx="2791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Canais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novos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podem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ser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priorizados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relação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sites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estabelecidos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7900" y="4275454"/>
            <a:ext cx="27228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Crie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vídeos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educacionais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valor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real,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não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apenas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promocionais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77900" y="4846954"/>
            <a:ext cx="263398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Vozes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podem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criar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 conteúdo 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sem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necessidade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aparecer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na câmera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219650" y="2187575"/>
            <a:ext cx="22225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spc="175" dirty="0">
                <a:solidFill>
                  <a:srgbClr val="15803C"/>
                </a:solidFill>
                <a:latin typeface="Gill Sans MT"/>
                <a:cs typeface="Gill Sans MT"/>
              </a:rPr>
              <a:t>Menções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9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marca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35" dirty="0">
                <a:solidFill>
                  <a:srgbClr val="15803C"/>
                </a:solidFill>
                <a:latin typeface="Gill Sans MT"/>
                <a:cs typeface="Gill Sans MT"/>
              </a:rPr>
              <a:t>e </a:t>
            </a:r>
            <a:r>
              <a:rPr sz="1500" b="1" spc="160" dirty="0">
                <a:solidFill>
                  <a:srgbClr val="15803C"/>
                </a:solidFill>
                <a:latin typeface="Gill Sans MT"/>
                <a:cs typeface="Gill Sans MT"/>
              </a:rPr>
              <a:t>prova</a:t>
            </a:r>
            <a:r>
              <a:rPr sz="1500" b="1" spc="10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45" dirty="0">
                <a:solidFill>
                  <a:srgbClr val="15803C"/>
                </a:solidFill>
                <a:latin typeface="Gill Sans MT"/>
                <a:cs typeface="Gill Sans MT"/>
              </a:rPr>
              <a:t>social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543425" y="2990849"/>
            <a:ext cx="3009900" cy="2857500"/>
            <a:chOff x="4543425" y="2990849"/>
            <a:chExt cx="3009900" cy="285750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3425" y="2990849"/>
              <a:ext cx="152399" cy="1523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3425" y="3790949"/>
              <a:ext cx="152399" cy="15239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43425" y="4591049"/>
              <a:ext cx="152399" cy="15239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4772012" y="5353062"/>
              <a:ext cx="2781300" cy="495300"/>
            </a:xfrm>
            <a:custGeom>
              <a:avLst/>
              <a:gdLst/>
              <a:ahLst/>
              <a:cxnLst/>
              <a:rect l="l" t="t" r="r" b="b"/>
              <a:pathLst>
                <a:path w="2781300" h="495300">
                  <a:moveTo>
                    <a:pt x="1200150" y="106781"/>
                  </a:moveTo>
                  <a:lnTo>
                    <a:pt x="1188580" y="63614"/>
                  </a:lnTo>
                  <a:lnTo>
                    <a:pt x="1161364" y="28168"/>
                  </a:lnTo>
                  <a:lnTo>
                    <a:pt x="1122667" y="5816"/>
                  </a:lnTo>
                  <a:lnTo>
                    <a:pt x="1093355" y="0"/>
                  </a:lnTo>
                  <a:lnTo>
                    <a:pt x="106794" y="0"/>
                  </a:lnTo>
                  <a:lnTo>
                    <a:pt x="63627" y="11569"/>
                  </a:lnTo>
                  <a:lnTo>
                    <a:pt x="28181" y="38773"/>
                  </a:lnTo>
                  <a:lnTo>
                    <a:pt x="5829" y="77482"/>
                  </a:lnTo>
                  <a:lnTo>
                    <a:pt x="0" y="106781"/>
                  </a:lnTo>
                  <a:lnTo>
                    <a:pt x="0" y="114287"/>
                  </a:lnTo>
                  <a:lnTo>
                    <a:pt x="0" y="121793"/>
                  </a:lnTo>
                  <a:lnTo>
                    <a:pt x="11582" y="164973"/>
                  </a:lnTo>
                  <a:lnTo>
                    <a:pt x="38785" y="200418"/>
                  </a:lnTo>
                  <a:lnTo>
                    <a:pt x="77495" y="222758"/>
                  </a:lnTo>
                  <a:lnTo>
                    <a:pt x="106794" y="228587"/>
                  </a:lnTo>
                  <a:lnTo>
                    <a:pt x="1093355" y="228587"/>
                  </a:lnTo>
                  <a:lnTo>
                    <a:pt x="1136535" y="217017"/>
                  </a:lnTo>
                  <a:lnTo>
                    <a:pt x="1171981" y="189814"/>
                  </a:lnTo>
                  <a:lnTo>
                    <a:pt x="1194320" y="151104"/>
                  </a:lnTo>
                  <a:lnTo>
                    <a:pt x="1200150" y="121793"/>
                  </a:lnTo>
                  <a:lnTo>
                    <a:pt x="1200150" y="106781"/>
                  </a:lnTo>
                  <a:close/>
                </a:path>
                <a:path w="2781300" h="495300">
                  <a:moveTo>
                    <a:pt x="1219200" y="373481"/>
                  </a:moveTo>
                  <a:lnTo>
                    <a:pt x="1207630" y="330314"/>
                  </a:lnTo>
                  <a:lnTo>
                    <a:pt x="1180414" y="294868"/>
                  </a:lnTo>
                  <a:lnTo>
                    <a:pt x="1141717" y="272516"/>
                  </a:lnTo>
                  <a:lnTo>
                    <a:pt x="1112405" y="266687"/>
                  </a:lnTo>
                  <a:lnTo>
                    <a:pt x="106794" y="266687"/>
                  </a:lnTo>
                  <a:lnTo>
                    <a:pt x="63627" y="278269"/>
                  </a:lnTo>
                  <a:lnTo>
                    <a:pt x="28181" y="305473"/>
                  </a:lnTo>
                  <a:lnTo>
                    <a:pt x="5829" y="344182"/>
                  </a:lnTo>
                  <a:lnTo>
                    <a:pt x="0" y="373481"/>
                  </a:lnTo>
                  <a:lnTo>
                    <a:pt x="0" y="380987"/>
                  </a:lnTo>
                  <a:lnTo>
                    <a:pt x="0" y="388493"/>
                  </a:lnTo>
                  <a:lnTo>
                    <a:pt x="11582" y="431673"/>
                  </a:lnTo>
                  <a:lnTo>
                    <a:pt x="38785" y="467118"/>
                  </a:lnTo>
                  <a:lnTo>
                    <a:pt x="77495" y="489458"/>
                  </a:lnTo>
                  <a:lnTo>
                    <a:pt x="106794" y="495287"/>
                  </a:lnTo>
                  <a:lnTo>
                    <a:pt x="1112405" y="495287"/>
                  </a:lnTo>
                  <a:lnTo>
                    <a:pt x="1155585" y="483717"/>
                  </a:lnTo>
                  <a:lnTo>
                    <a:pt x="1191031" y="456501"/>
                  </a:lnTo>
                  <a:lnTo>
                    <a:pt x="1213370" y="417804"/>
                  </a:lnTo>
                  <a:lnTo>
                    <a:pt x="1219200" y="388493"/>
                  </a:lnTo>
                  <a:lnTo>
                    <a:pt x="1219200" y="373481"/>
                  </a:lnTo>
                  <a:close/>
                </a:path>
                <a:path w="2781300" h="495300">
                  <a:moveTo>
                    <a:pt x="1771650" y="373481"/>
                  </a:moveTo>
                  <a:lnTo>
                    <a:pt x="1760080" y="330314"/>
                  </a:lnTo>
                  <a:lnTo>
                    <a:pt x="1732864" y="294868"/>
                  </a:lnTo>
                  <a:lnTo>
                    <a:pt x="1694167" y="272516"/>
                  </a:lnTo>
                  <a:lnTo>
                    <a:pt x="1664855" y="266687"/>
                  </a:lnTo>
                  <a:lnTo>
                    <a:pt x="1364094" y="266687"/>
                  </a:lnTo>
                  <a:lnTo>
                    <a:pt x="1320927" y="278269"/>
                  </a:lnTo>
                  <a:lnTo>
                    <a:pt x="1285481" y="305473"/>
                  </a:lnTo>
                  <a:lnTo>
                    <a:pt x="1263129" y="344182"/>
                  </a:lnTo>
                  <a:lnTo>
                    <a:pt x="1257300" y="373481"/>
                  </a:lnTo>
                  <a:lnTo>
                    <a:pt x="1257300" y="380987"/>
                  </a:lnTo>
                  <a:lnTo>
                    <a:pt x="1257300" y="388493"/>
                  </a:lnTo>
                  <a:lnTo>
                    <a:pt x="1268882" y="431673"/>
                  </a:lnTo>
                  <a:lnTo>
                    <a:pt x="1296085" y="467118"/>
                  </a:lnTo>
                  <a:lnTo>
                    <a:pt x="1334795" y="489458"/>
                  </a:lnTo>
                  <a:lnTo>
                    <a:pt x="1364094" y="495287"/>
                  </a:lnTo>
                  <a:lnTo>
                    <a:pt x="1664855" y="495287"/>
                  </a:lnTo>
                  <a:lnTo>
                    <a:pt x="1708023" y="483717"/>
                  </a:lnTo>
                  <a:lnTo>
                    <a:pt x="1743481" y="456501"/>
                  </a:lnTo>
                  <a:lnTo>
                    <a:pt x="1765820" y="417804"/>
                  </a:lnTo>
                  <a:lnTo>
                    <a:pt x="1771650" y="388493"/>
                  </a:lnTo>
                  <a:lnTo>
                    <a:pt x="1771650" y="373481"/>
                  </a:lnTo>
                  <a:close/>
                </a:path>
                <a:path w="2781300" h="495300">
                  <a:moveTo>
                    <a:pt x="2314575" y="373481"/>
                  </a:moveTo>
                  <a:lnTo>
                    <a:pt x="2303005" y="330314"/>
                  </a:lnTo>
                  <a:lnTo>
                    <a:pt x="2275789" y="294868"/>
                  </a:lnTo>
                  <a:lnTo>
                    <a:pt x="2237092" y="272516"/>
                  </a:lnTo>
                  <a:lnTo>
                    <a:pt x="2207780" y="266687"/>
                  </a:lnTo>
                  <a:lnTo>
                    <a:pt x="1916557" y="266687"/>
                  </a:lnTo>
                  <a:lnTo>
                    <a:pt x="1873377" y="278269"/>
                  </a:lnTo>
                  <a:lnTo>
                    <a:pt x="1837931" y="305473"/>
                  </a:lnTo>
                  <a:lnTo>
                    <a:pt x="1815579" y="344182"/>
                  </a:lnTo>
                  <a:lnTo>
                    <a:pt x="1809750" y="373481"/>
                  </a:lnTo>
                  <a:lnTo>
                    <a:pt x="1809750" y="380987"/>
                  </a:lnTo>
                  <a:lnTo>
                    <a:pt x="1809750" y="388493"/>
                  </a:lnTo>
                  <a:lnTo>
                    <a:pt x="1821332" y="431673"/>
                  </a:lnTo>
                  <a:lnTo>
                    <a:pt x="1848535" y="467118"/>
                  </a:lnTo>
                  <a:lnTo>
                    <a:pt x="1887245" y="489458"/>
                  </a:lnTo>
                  <a:lnTo>
                    <a:pt x="1916557" y="495287"/>
                  </a:lnTo>
                  <a:lnTo>
                    <a:pt x="2207780" y="495287"/>
                  </a:lnTo>
                  <a:lnTo>
                    <a:pt x="2250948" y="483717"/>
                  </a:lnTo>
                  <a:lnTo>
                    <a:pt x="2286406" y="456501"/>
                  </a:lnTo>
                  <a:lnTo>
                    <a:pt x="2308745" y="417804"/>
                  </a:lnTo>
                  <a:lnTo>
                    <a:pt x="2314575" y="388493"/>
                  </a:lnTo>
                  <a:lnTo>
                    <a:pt x="2314575" y="373481"/>
                  </a:lnTo>
                  <a:close/>
                </a:path>
                <a:path w="2781300" h="495300">
                  <a:moveTo>
                    <a:pt x="2781300" y="106781"/>
                  </a:moveTo>
                  <a:lnTo>
                    <a:pt x="2769730" y="63614"/>
                  </a:lnTo>
                  <a:lnTo>
                    <a:pt x="2742514" y="28168"/>
                  </a:lnTo>
                  <a:lnTo>
                    <a:pt x="2703817" y="5816"/>
                  </a:lnTo>
                  <a:lnTo>
                    <a:pt x="2674505" y="0"/>
                  </a:lnTo>
                  <a:lnTo>
                    <a:pt x="1345044" y="0"/>
                  </a:lnTo>
                  <a:lnTo>
                    <a:pt x="1301877" y="11569"/>
                  </a:lnTo>
                  <a:lnTo>
                    <a:pt x="1266431" y="38773"/>
                  </a:lnTo>
                  <a:lnTo>
                    <a:pt x="1244079" y="77482"/>
                  </a:lnTo>
                  <a:lnTo>
                    <a:pt x="1238250" y="106781"/>
                  </a:lnTo>
                  <a:lnTo>
                    <a:pt x="1238250" y="114287"/>
                  </a:lnTo>
                  <a:lnTo>
                    <a:pt x="1238250" y="121793"/>
                  </a:lnTo>
                  <a:lnTo>
                    <a:pt x="1249832" y="164973"/>
                  </a:lnTo>
                  <a:lnTo>
                    <a:pt x="1277035" y="200418"/>
                  </a:lnTo>
                  <a:lnTo>
                    <a:pt x="1315745" y="222758"/>
                  </a:lnTo>
                  <a:lnTo>
                    <a:pt x="1345044" y="228587"/>
                  </a:lnTo>
                  <a:lnTo>
                    <a:pt x="2674505" y="228587"/>
                  </a:lnTo>
                  <a:lnTo>
                    <a:pt x="2717685" y="217017"/>
                  </a:lnTo>
                  <a:lnTo>
                    <a:pt x="2753131" y="189814"/>
                  </a:lnTo>
                  <a:lnTo>
                    <a:pt x="2775470" y="151104"/>
                  </a:lnTo>
                  <a:lnTo>
                    <a:pt x="2781300" y="121793"/>
                  </a:lnTo>
                  <a:lnTo>
                    <a:pt x="2781300" y="106781"/>
                  </a:lnTo>
                  <a:close/>
                </a:path>
              </a:pathLst>
            </a:custGeom>
            <a:solidFill>
              <a:srgbClr val="F2F4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762450" y="2903854"/>
            <a:ext cx="2832100" cy="71120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As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menções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marca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estão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se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25000"/>
              </a:lnSpc>
            </a:pP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tornando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fator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ranqueamento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mais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significativo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backlinks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62450" y="3703954"/>
            <a:ext cx="278574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Quando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4A5462"/>
                </a:solidFill>
                <a:latin typeface="Trebuchet MS"/>
                <a:cs typeface="Trebuchet MS"/>
              </a:rPr>
              <a:t>sua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marca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é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mencionada,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a IA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interpreta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prova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social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indicador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autoridade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762450" y="4504054"/>
            <a:ext cx="2875915" cy="1303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Foque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ser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mencionado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por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fontes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as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IAs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já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utilizam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A5462"/>
                </a:solidFill>
                <a:latin typeface="Trebuchet MS"/>
                <a:cs typeface="Trebuchet MS"/>
              </a:rPr>
              <a:t>coletar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informações:</a:t>
            </a:r>
            <a:endParaRPr sz="1200">
              <a:latin typeface="Trebuchet MS"/>
              <a:cs typeface="Trebuchet MS"/>
            </a:endParaRPr>
          </a:p>
          <a:p>
            <a:pPr marL="88265" marR="153035">
              <a:lnSpc>
                <a:spcPct val="194400"/>
              </a:lnSpc>
              <a:spcBef>
                <a:spcPts val="465"/>
              </a:spcBef>
              <a:tabLst>
                <a:tab pos="1325880" algn="l"/>
                <a:tab pos="1898014" algn="l"/>
              </a:tabLst>
            </a:pPr>
            <a:r>
              <a:rPr sz="900" dirty="0">
                <a:solidFill>
                  <a:srgbClr val="374050"/>
                </a:solidFill>
                <a:latin typeface="Trebuchet MS"/>
                <a:cs typeface="Trebuchet MS"/>
              </a:rPr>
              <a:t>Portais</a:t>
            </a:r>
            <a:r>
              <a:rPr sz="900" spc="1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900" spc="6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900" spc="1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74050"/>
                </a:solidFill>
                <a:latin typeface="Trebuchet MS"/>
                <a:cs typeface="Trebuchet MS"/>
              </a:rPr>
              <a:t>notícias</a:t>
            </a:r>
            <a:r>
              <a:rPr sz="900" dirty="0">
                <a:solidFill>
                  <a:srgbClr val="374050"/>
                </a:solidFill>
                <a:latin typeface="Trebuchet MS"/>
                <a:cs typeface="Trebuchet MS"/>
              </a:rPr>
              <a:t>	</a:t>
            </a:r>
            <a:r>
              <a:rPr sz="900" spc="30" dirty="0">
                <a:solidFill>
                  <a:srgbClr val="374050"/>
                </a:solidFill>
                <a:latin typeface="Trebuchet MS"/>
                <a:cs typeface="Trebuchet MS"/>
              </a:rPr>
              <a:t>Publicações</a:t>
            </a:r>
            <a:r>
              <a:rPr sz="900" spc="11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900" spc="70" dirty="0">
                <a:solidFill>
                  <a:srgbClr val="374050"/>
                </a:solidFill>
                <a:latin typeface="Trebuchet MS"/>
                <a:cs typeface="Trebuchet MS"/>
              </a:rPr>
              <a:t>da</a:t>
            </a:r>
            <a:r>
              <a:rPr sz="900" spc="11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900" spc="-10" dirty="0">
                <a:solidFill>
                  <a:srgbClr val="374050"/>
                </a:solidFill>
                <a:latin typeface="Trebuchet MS"/>
                <a:cs typeface="Trebuchet MS"/>
              </a:rPr>
              <a:t>indústria </a:t>
            </a:r>
            <a:r>
              <a:rPr sz="900" spc="50" dirty="0">
                <a:solidFill>
                  <a:srgbClr val="374050"/>
                </a:solidFill>
                <a:latin typeface="Trebuchet MS"/>
                <a:cs typeface="Trebuchet MS"/>
              </a:rPr>
              <a:t>Sites</a:t>
            </a:r>
            <a:r>
              <a:rPr sz="9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900" spc="45" dirty="0">
                <a:solidFill>
                  <a:srgbClr val="374050"/>
                </a:solidFill>
                <a:latin typeface="Trebuchet MS"/>
                <a:cs typeface="Trebuchet MS"/>
              </a:rPr>
              <a:t>educacionais</a:t>
            </a:r>
            <a:r>
              <a:rPr sz="900" dirty="0">
                <a:solidFill>
                  <a:srgbClr val="374050"/>
                </a:solidFill>
                <a:latin typeface="Trebuchet MS"/>
                <a:cs typeface="Trebuchet MS"/>
              </a:rPr>
              <a:t>	</a:t>
            </a:r>
            <a:r>
              <a:rPr sz="900" spc="-1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374050"/>
                </a:solidFill>
                <a:latin typeface="Trebuchet MS"/>
                <a:cs typeface="Trebuchet MS"/>
              </a:rPr>
              <a:t>Reddit	</a:t>
            </a:r>
            <a:r>
              <a:rPr sz="900" spc="55" dirty="0">
                <a:solidFill>
                  <a:srgbClr val="374050"/>
                </a:solidFill>
                <a:latin typeface="Trebuchet MS"/>
                <a:cs typeface="Trebuchet MS"/>
              </a:rPr>
              <a:t>Quora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105773" y="1962149"/>
            <a:ext cx="3552825" cy="4114800"/>
            <a:chOff x="8105773" y="1962149"/>
            <a:chExt cx="3552825" cy="4114800"/>
          </a:xfrm>
        </p:grpSpPr>
        <p:sp>
          <p:nvSpPr>
            <p:cNvPr id="34" name="object 34"/>
            <p:cNvSpPr/>
            <p:nvPr/>
          </p:nvSpPr>
          <p:spPr>
            <a:xfrm>
              <a:off x="8105773" y="1962149"/>
              <a:ext cx="3552825" cy="4114800"/>
            </a:xfrm>
            <a:custGeom>
              <a:avLst/>
              <a:gdLst/>
              <a:ahLst/>
              <a:cxnLst/>
              <a:rect l="l" t="t" r="r" b="b"/>
              <a:pathLst>
                <a:path w="3552825" h="4114800">
                  <a:moveTo>
                    <a:pt x="3481628" y="4114799"/>
                  </a:moveTo>
                  <a:lnTo>
                    <a:pt x="71196" y="4114799"/>
                  </a:lnTo>
                  <a:lnTo>
                    <a:pt x="66241" y="4114311"/>
                  </a:lnTo>
                  <a:lnTo>
                    <a:pt x="29705" y="4099177"/>
                  </a:lnTo>
                  <a:lnTo>
                    <a:pt x="3885" y="4063137"/>
                  </a:lnTo>
                  <a:lnTo>
                    <a:pt x="0" y="4043602"/>
                  </a:lnTo>
                  <a:lnTo>
                    <a:pt x="0" y="4038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481628" y="0"/>
                  </a:lnTo>
                  <a:lnTo>
                    <a:pt x="3523119" y="15621"/>
                  </a:lnTo>
                  <a:lnTo>
                    <a:pt x="3548937" y="51661"/>
                  </a:lnTo>
                  <a:lnTo>
                    <a:pt x="3552824" y="71196"/>
                  </a:lnTo>
                  <a:lnTo>
                    <a:pt x="3552824" y="4043602"/>
                  </a:lnTo>
                  <a:lnTo>
                    <a:pt x="3537201" y="4085093"/>
                  </a:lnTo>
                  <a:lnTo>
                    <a:pt x="3501162" y="4110913"/>
                  </a:lnTo>
                  <a:lnTo>
                    <a:pt x="3486582" y="4114311"/>
                  </a:lnTo>
                  <a:lnTo>
                    <a:pt x="3481628" y="4114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334374" y="219083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60152" y="609439"/>
                  </a:lnTo>
                  <a:lnTo>
                    <a:pt x="247082" y="608797"/>
                  </a:lnTo>
                  <a:lnTo>
                    <a:pt x="208262" y="603038"/>
                  </a:lnTo>
                  <a:lnTo>
                    <a:pt x="170717" y="591649"/>
                  </a:lnTo>
                  <a:lnTo>
                    <a:pt x="135242" y="574870"/>
                  </a:lnTo>
                  <a:lnTo>
                    <a:pt x="102619" y="553072"/>
                  </a:lnTo>
                  <a:lnTo>
                    <a:pt x="73541" y="526718"/>
                  </a:lnTo>
                  <a:lnTo>
                    <a:pt x="48651" y="496389"/>
                  </a:lnTo>
                  <a:lnTo>
                    <a:pt x="28475" y="462729"/>
                  </a:lnTo>
                  <a:lnTo>
                    <a:pt x="13460" y="426480"/>
                  </a:lnTo>
                  <a:lnTo>
                    <a:pt x="3925" y="388413"/>
                  </a:lnTo>
                  <a:lnTo>
                    <a:pt x="80" y="349366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5" y="221026"/>
                  </a:lnTo>
                  <a:lnTo>
                    <a:pt x="13460" y="182958"/>
                  </a:lnTo>
                  <a:lnTo>
                    <a:pt x="28475" y="146709"/>
                  </a:lnTo>
                  <a:lnTo>
                    <a:pt x="48650" y="113049"/>
                  </a:lnTo>
                  <a:lnTo>
                    <a:pt x="73541" y="82720"/>
                  </a:lnTo>
                  <a:lnTo>
                    <a:pt x="102619" y="56366"/>
                  </a:lnTo>
                  <a:lnTo>
                    <a:pt x="135242" y="34568"/>
                  </a:lnTo>
                  <a:lnTo>
                    <a:pt x="170717" y="17789"/>
                  </a:lnTo>
                  <a:lnTo>
                    <a:pt x="208263" y="6400"/>
                  </a:lnTo>
                  <a:lnTo>
                    <a:pt x="247082" y="642"/>
                  </a:lnTo>
                  <a:lnTo>
                    <a:pt x="273247" y="0"/>
                  </a:lnTo>
                  <a:lnTo>
                    <a:pt x="286318" y="642"/>
                  </a:lnTo>
                  <a:lnTo>
                    <a:pt x="325135" y="6400"/>
                  </a:lnTo>
                  <a:lnTo>
                    <a:pt x="362680" y="17789"/>
                  </a:lnTo>
                  <a:lnTo>
                    <a:pt x="398157" y="34568"/>
                  </a:lnTo>
                  <a:lnTo>
                    <a:pt x="430780" y="56366"/>
                  </a:lnTo>
                  <a:lnTo>
                    <a:pt x="459858" y="82720"/>
                  </a:lnTo>
                  <a:lnTo>
                    <a:pt x="484748" y="113049"/>
                  </a:lnTo>
                  <a:lnTo>
                    <a:pt x="504923" y="146709"/>
                  </a:lnTo>
                  <a:lnTo>
                    <a:pt x="519938" y="182958"/>
                  </a:lnTo>
                  <a:lnTo>
                    <a:pt x="529474" y="221025"/>
                  </a:lnTo>
                  <a:lnTo>
                    <a:pt x="533320" y="260072"/>
                  </a:lnTo>
                  <a:lnTo>
                    <a:pt x="533320" y="349366"/>
                  </a:lnTo>
                  <a:lnTo>
                    <a:pt x="529474" y="388413"/>
                  </a:lnTo>
                  <a:lnTo>
                    <a:pt x="519938" y="426480"/>
                  </a:lnTo>
                  <a:lnTo>
                    <a:pt x="504923" y="462729"/>
                  </a:lnTo>
                  <a:lnTo>
                    <a:pt x="484748" y="496389"/>
                  </a:lnTo>
                  <a:lnTo>
                    <a:pt x="459857" y="526718"/>
                  </a:lnTo>
                  <a:lnTo>
                    <a:pt x="430780" y="553072"/>
                  </a:lnTo>
                  <a:lnTo>
                    <a:pt x="398157" y="574870"/>
                  </a:lnTo>
                  <a:lnTo>
                    <a:pt x="362681" y="591649"/>
                  </a:lnTo>
                  <a:lnTo>
                    <a:pt x="325135" y="603038"/>
                  </a:lnTo>
                  <a:lnTo>
                    <a:pt x="286318" y="608797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FAF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86774" y="2343149"/>
              <a:ext cx="228599" cy="30479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9004200" y="2187575"/>
            <a:ext cx="23888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Otimização</a:t>
            </a:r>
            <a:r>
              <a:rPr sz="1500" b="1" spc="10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5" dirty="0">
                <a:solidFill>
                  <a:srgbClr val="15803C"/>
                </a:solidFill>
                <a:latin typeface="Gill Sans MT"/>
                <a:cs typeface="Gill Sans MT"/>
              </a:rPr>
              <a:t>semântica </a:t>
            </a:r>
            <a:r>
              <a:rPr sz="1500" b="1" spc="130" dirty="0">
                <a:solidFill>
                  <a:srgbClr val="15803C"/>
                </a:solidFill>
                <a:latin typeface="Gill Sans MT"/>
                <a:cs typeface="Gill Sans MT"/>
              </a:rPr>
              <a:t>com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-25" dirty="0">
                <a:solidFill>
                  <a:srgbClr val="15803C"/>
                </a:solidFill>
                <a:latin typeface="Gill Sans MT"/>
                <a:cs typeface="Gill Sans MT"/>
              </a:rPr>
              <a:t>IA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33400" y="2990849"/>
            <a:ext cx="7953375" cy="3295650"/>
            <a:chOff x="533400" y="2990849"/>
            <a:chExt cx="7953375" cy="3295650"/>
          </a:xfrm>
        </p:grpSpPr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3900" y="2990849"/>
              <a:ext cx="142874" cy="152399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3900" y="3562349"/>
              <a:ext cx="142874" cy="15239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3900" y="4133849"/>
              <a:ext cx="142874" cy="152399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43900" y="4705349"/>
              <a:ext cx="142874" cy="152399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33400" y="6134099"/>
              <a:ext cx="104774" cy="15239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8547000" y="2903854"/>
            <a:ext cx="26250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otimização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semântica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é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fundamental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SEO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moderno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547000" y="3475354"/>
            <a:ext cx="26733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Envolve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uso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correto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palavras-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LSI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entidades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relevantes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547000" y="4046854"/>
            <a:ext cx="24714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Ferramentas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Surfer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SEO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Clearscope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podem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ajudar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547000" y="4618354"/>
            <a:ext cx="283337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ChatGPT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prompts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específicos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identificar</a:t>
            </a:r>
            <a:r>
              <a:rPr sz="1200" spc="1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palavras-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LSI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entidades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11199" y="6092824"/>
            <a:ext cx="911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200" spc="100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200" spc="85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600950"/>
            <a:chOff x="0" y="0"/>
            <a:chExt cx="12192000" cy="76009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6009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60" dirty="0"/>
              <a:t>Erros</a:t>
            </a:r>
            <a:r>
              <a:rPr spc="70" dirty="0"/>
              <a:t> </a:t>
            </a:r>
            <a:r>
              <a:rPr spc="250" dirty="0"/>
              <a:t>comuns</a:t>
            </a:r>
            <a:r>
              <a:rPr spc="75" dirty="0"/>
              <a:t> </a:t>
            </a:r>
            <a:r>
              <a:rPr spc="245" dirty="0"/>
              <a:t>a</a:t>
            </a:r>
            <a:r>
              <a:rPr spc="70" dirty="0"/>
              <a:t> </a:t>
            </a:r>
            <a:r>
              <a:rPr spc="114" dirty="0"/>
              <a:t>evitar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33399" y="1390649"/>
            <a:ext cx="2609850" cy="2819400"/>
            <a:chOff x="533399" y="1390649"/>
            <a:chExt cx="2609850" cy="2819400"/>
          </a:xfrm>
        </p:grpSpPr>
        <p:sp>
          <p:nvSpPr>
            <p:cNvPr id="7" name="object 7"/>
            <p:cNvSpPr/>
            <p:nvPr/>
          </p:nvSpPr>
          <p:spPr>
            <a:xfrm>
              <a:off x="533399" y="1390649"/>
              <a:ext cx="2609850" cy="2819400"/>
            </a:xfrm>
            <a:custGeom>
              <a:avLst/>
              <a:gdLst/>
              <a:ahLst/>
              <a:cxnLst/>
              <a:rect l="l" t="t" r="r" b="b"/>
              <a:pathLst>
                <a:path w="2609850" h="2819400">
                  <a:moveTo>
                    <a:pt x="2538653" y="2819399"/>
                  </a:moveTo>
                  <a:lnTo>
                    <a:pt x="71196" y="2819399"/>
                  </a:lnTo>
                  <a:lnTo>
                    <a:pt x="66241" y="2818911"/>
                  </a:lnTo>
                  <a:lnTo>
                    <a:pt x="29705" y="2803777"/>
                  </a:lnTo>
                  <a:lnTo>
                    <a:pt x="3885" y="2767737"/>
                  </a:lnTo>
                  <a:lnTo>
                    <a:pt x="0" y="2748202"/>
                  </a:lnTo>
                  <a:lnTo>
                    <a:pt x="0" y="2743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3" y="51661"/>
                  </a:lnTo>
                  <a:lnTo>
                    <a:pt x="2609849" y="71196"/>
                  </a:lnTo>
                  <a:lnTo>
                    <a:pt x="2609849" y="2748202"/>
                  </a:lnTo>
                  <a:lnTo>
                    <a:pt x="2594227" y="2789694"/>
                  </a:lnTo>
                  <a:lnTo>
                    <a:pt x="2558187" y="2815513"/>
                  </a:lnTo>
                  <a:lnTo>
                    <a:pt x="2543608" y="2818911"/>
                  </a:lnTo>
                  <a:lnTo>
                    <a:pt x="2538653" y="281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3899" y="1733549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3" y="495299"/>
                  </a:moveTo>
                  <a:lnTo>
                    <a:pt x="202686" y="495299"/>
                  </a:lnTo>
                  <a:lnTo>
                    <a:pt x="195840" y="494963"/>
                  </a:lnTo>
                  <a:lnTo>
                    <a:pt x="155288" y="488268"/>
                  </a:lnTo>
                  <a:lnTo>
                    <a:pt x="116821" y="473791"/>
                  </a:lnTo>
                  <a:lnTo>
                    <a:pt x="81917" y="452087"/>
                  </a:lnTo>
                  <a:lnTo>
                    <a:pt x="51919" y="423992"/>
                  </a:lnTo>
                  <a:lnTo>
                    <a:pt x="27978" y="390583"/>
                  </a:lnTo>
                  <a:lnTo>
                    <a:pt x="11015" y="353146"/>
                  </a:lnTo>
                  <a:lnTo>
                    <a:pt x="1681" y="313119"/>
                  </a:lnTo>
                  <a:lnTo>
                    <a:pt x="0" y="292612"/>
                  </a:lnTo>
                  <a:lnTo>
                    <a:pt x="0" y="285749"/>
                  </a:lnTo>
                  <a:lnTo>
                    <a:pt x="0" y="202687"/>
                  </a:lnTo>
                  <a:lnTo>
                    <a:pt x="5365" y="161937"/>
                  </a:lnTo>
                  <a:lnTo>
                    <a:pt x="18577" y="123017"/>
                  </a:lnTo>
                  <a:lnTo>
                    <a:pt x="39128" y="87423"/>
                  </a:lnTo>
                  <a:lnTo>
                    <a:pt x="66228" y="56522"/>
                  </a:lnTo>
                  <a:lnTo>
                    <a:pt x="98836" y="31502"/>
                  </a:lnTo>
                  <a:lnTo>
                    <a:pt x="135699" y="13324"/>
                  </a:lnTo>
                  <a:lnTo>
                    <a:pt x="175399" y="2687"/>
                  </a:lnTo>
                  <a:lnTo>
                    <a:pt x="202686" y="0"/>
                  </a:lnTo>
                  <a:lnTo>
                    <a:pt x="216413" y="0"/>
                  </a:lnTo>
                  <a:lnTo>
                    <a:pt x="257162" y="5365"/>
                  </a:lnTo>
                  <a:lnTo>
                    <a:pt x="296081" y="18577"/>
                  </a:lnTo>
                  <a:lnTo>
                    <a:pt x="331676" y="39128"/>
                  </a:lnTo>
                  <a:lnTo>
                    <a:pt x="362577" y="66228"/>
                  </a:lnTo>
                  <a:lnTo>
                    <a:pt x="387597" y="98836"/>
                  </a:lnTo>
                  <a:lnTo>
                    <a:pt x="405775" y="135699"/>
                  </a:lnTo>
                  <a:lnTo>
                    <a:pt x="416412" y="175399"/>
                  </a:lnTo>
                  <a:lnTo>
                    <a:pt x="419099" y="202687"/>
                  </a:lnTo>
                  <a:lnTo>
                    <a:pt x="419099" y="292612"/>
                  </a:lnTo>
                  <a:lnTo>
                    <a:pt x="413734" y="333362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3" y="463797"/>
                  </a:lnTo>
                  <a:lnTo>
                    <a:pt x="283400" y="481975"/>
                  </a:lnTo>
                  <a:lnTo>
                    <a:pt x="243699" y="492612"/>
                  </a:lnTo>
                  <a:lnTo>
                    <a:pt x="223259" y="494963"/>
                  </a:lnTo>
                  <a:lnTo>
                    <a:pt x="216413" y="4952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1847849"/>
              <a:ext cx="190499" cy="2666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711199" y="1539875"/>
            <a:ext cx="2249805" cy="24714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400"/>
              </a:spcBef>
            </a:pPr>
            <a:r>
              <a:rPr sz="1500" b="1" spc="105" dirty="0">
                <a:solidFill>
                  <a:srgbClr val="DB2525"/>
                </a:solidFill>
                <a:latin typeface="Gill Sans MT"/>
                <a:cs typeface="Gill Sans MT"/>
              </a:rPr>
              <a:t>Táticas</a:t>
            </a:r>
            <a:r>
              <a:rPr sz="1500" b="1" spc="130" dirty="0">
                <a:solidFill>
                  <a:srgbClr val="DB2525"/>
                </a:solidFill>
                <a:latin typeface="Gill Sans MT"/>
                <a:cs typeface="Gill Sans MT"/>
              </a:rPr>
              <a:t> </a:t>
            </a:r>
            <a:r>
              <a:rPr sz="1500" b="1" spc="160" dirty="0">
                <a:solidFill>
                  <a:srgbClr val="DB2525"/>
                </a:solidFill>
                <a:latin typeface="Gill Sans MT"/>
                <a:cs typeface="Gill Sans MT"/>
              </a:rPr>
              <a:t>de</a:t>
            </a:r>
            <a:endParaRPr sz="1500">
              <a:latin typeface="Gill Sans MT"/>
              <a:cs typeface="Gill Sans MT"/>
            </a:endParaRPr>
          </a:p>
          <a:p>
            <a:pPr marL="545465" marR="182245">
              <a:lnSpc>
                <a:spcPct val="116700"/>
              </a:lnSpc>
            </a:pPr>
            <a:r>
              <a:rPr sz="1500" b="1" spc="150" dirty="0">
                <a:solidFill>
                  <a:srgbClr val="DB2525"/>
                </a:solidFill>
                <a:latin typeface="Gill Sans MT"/>
                <a:cs typeface="Gill Sans MT"/>
              </a:rPr>
              <a:t>manipulação </a:t>
            </a:r>
            <a:r>
              <a:rPr sz="1500" b="1" spc="175" dirty="0">
                <a:solidFill>
                  <a:srgbClr val="DB2525"/>
                </a:solidFill>
                <a:latin typeface="Gill Sans MT"/>
                <a:cs typeface="Gill Sans MT"/>
              </a:rPr>
              <a:t>ultrapassadas</a:t>
            </a:r>
            <a:endParaRPr sz="1500">
              <a:latin typeface="Gill Sans MT"/>
              <a:cs typeface="Gill Sans MT"/>
            </a:endParaRPr>
          </a:p>
          <a:p>
            <a:pPr marL="12700" marR="217170" algn="just">
              <a:lnSpc>
                <a:spcPct val="119000"/>
              </a:lnSpc>
              <a:spcBef>
                <a:spcPts val="96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Tentar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enganar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Google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com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táticas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manipulação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A5462"/>
                </a:solidFill>
                <a:latin typeface="Trebuchet MS"/>
                <a:cs typeface="Trebuchet MS"/>
              </a:rPr>
              <a:t>já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não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funcionam.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Google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se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9000"/>
              </a:lnSpc>
            </a:pP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tornou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extremamente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sofisticado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identificar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penalizar</a:t>
            </a:r>
            <a:r>
              <a:rPr sz="1050" spc="5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práticas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"keyword</a:t>
            </a:r>
            <a:endParaRPr sz="1050">
              <a:latin typeface="Trebuchet MS"/>
              <a:cs typeface="Trebuchet MS"/>
            </a:endParaRPr>
          </a:p>
          <a:p>
            <a:pPr marL="12700" marR="266700">
              <a:lnSpc>
                <a:spcPct val="119000"/>
              </a:lnSpc>
            </a:pP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stuffing"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outras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técnicas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black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hat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SEO.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3399" y="1390649"/>
            <a:ext cx="5372100" cy="2819400"/>
            <a:chOff x="533399" y="1390649"/>
            <a:chExt cx="5372100" cy="2819400"/>
          </a:xfrm>
        </p:grpSpPr>
        <p:sp>
          <p:nvSpPr>
            <p:cNvPr id="12" name="object 12"/>
            <p:cNvSpPr/>
            <p:nvPr/>
          </p:nvSpPr>
          <p:spPr>
            <a:xfrm>
              <a:off x="533399" y="1390649"/>
              <a:ext cx="38100" cy="2819400"/>
            </a:xfrm>
            <a:custGeom>
              <a:avLst/>
              <a:gdLst/>
              <a:ahLst/>
              <a:cxnLst/>
              <a:rect l="l" t="t" r="r" b="b"/>
              <a:pathLst>
                <a:path w="38100" h="2819400">
                  <a:moveTo>
                    <a:pt x="38100" y="2819399"/>
                  </a:moveTo>
                  <a:lnTo>
                    <a:pt x="4833" y="2800547"/>
                  </a:lnTo>
                  <a:lnTo>
                    <a:pt x="0" y="2786351"/>
                  </a:lnTo>
                  <a:lnTo>
                    <a:pt x="0" y="27812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8100" y="0"/>
                  </a:lnTo>
                  <a:lnTo>
                    <a:pt x="38100" y="2819399"/>
                  </a:lnTo>
                  <a:close/>
                </a:path>
              </a:pathLst>
            </a:custGeom>
            <a:solidFill>
              <a:srgbClr val="EF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95649" y="1390649"/>
              <a:ext cx="2609850" cy="2819400"/>
            </a:xfrm>
            <a:custGeom>
              <a:avLst/>
              <a:gdLst/>
              <a:ahLst/>
              <a:cxnLst/>
              <a:rect l="l" t="t" r="r" b="b"/>
              <a:pathLst>
                <a:path w="2609850" h="2819400">
                  <a:moveTo>
                    <a:pt x="2538653" y="2819399"/>
                  </a:moveTo>
                  <a:lnTo>
                    <a:pt x="71196" y="2819399"/>
                  </a:lnTo>
                  <a:lnTo>
                    <a:pt x="66241" y="2818911"/>
                  </a:lnTo>
                  <a:lnTo>
                    <a:pt x="29704" y="2803777"/>
                  </a:lnTo>
                  <a:lnTo>
                    <a:pt x="3885" y="2767737"/>
                  </a:lnTo>
                  <a:lnTo>
                    <a:pt x="0" y="2748202"/>
                  </a:lnTo>
                  <a:lnTo>
                    <a:pt x="0" y="2743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4" y="51661"/>
                  </a:lnTo>
                  <a:lnTo>
                    <a:pt x="2609850" y="71196"/>
                  </a:lnTo>
                  <a:lnTo>
                    <a:pt x="2609850" y="2748202"/>
                  </a:lnTo>
                  <a:lnTo>
                    <a:pt x="2594228" y="2789694"/>
                  </a:lnTo>
                  <a:lnTo>
                    <a:pt x="2558187" y="2815513"/>
                  </a:lnTo>
                  <a:lnTo>
                    <a:pt x="2543608" y="2818911"/>
                  </a:lnTo>
                  <a:lnTo>
                    <a:pt x="2538653" y="281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86149" y="1600200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3" y="495299"/>
                  </a:moveTo>
                  <a:lnTo>
                    <a:pt x="202687" y="495299"/>
                  </a:lnTo>
                  <a:lnTo>
                    <a:pt x="195840" y="494963"/>
                  </a:lnTo>
                  <a:lnTo>
                    <a:pt x="155287" y="488268"/>
                  </a:lnTo>
                  <a:lnTo>
                    <a:pt x="116821" y="473791"/>
                  </a:lnTo>
                  <a:lnTo>
                    <a:pt x="81917" y="452087"/>
                  </a:lnTo>
                  <a:lnTo>
                    <a:pt x="51919" y="423991"/>
                  </a:lnTo>
                  <a:lnTo>
                    <a:pt x="27978" y="390583"/>
                  </a:lnTo>
                  <a:lnTo>
                    <a:pt x="11014" y="353146"/>
                  </a:lnTo>
                  <a:lnTo>
                    <a:pt x="1681" y="313119"/>
                  </a:lnTo>
                  <a:lnTo>
                    <a:pt x="0" y="285749"/>
                  </a:lnTo>
                  <a:lnTo>
                    <a:pt x="0" y="202686"/>
                  </a:lnTo>
                  <a:lnTo>
                    <a:pt x="5365" y="161937"/>
                  </a:lnTo>
                  <a:lnTo>
                    <a:pt x="18577" y="123017"/>
                  </a:lnTo>
                  <a:lnTo>
                    <a:pt x="39128" y="87423"/>
                  </a:lnTo>
                  <a:lnTo>
                    <a:pt x="66228" y="56522"/>
                  </a:lnTo>
                  <a:lnTo>
                    <a:pt x="98836" y="31502"/>
                  </a:lnTo>
                  <a:lnTo>
                    <a:pt x="135698" y="13324"/>
                  </a:lnTo>
                  <a:lnTo>
                    <a:pt x="175399" y="2687"/>
                  </a:lnTo>
                  <a:lnTo>
                    <a:pt x="202687" y="0"/>
                  </a:lnTo>
                  <a:lnTo>
                    <a:pt x="216413" y="0"/>
                  </a:lnTo>
                  <a:lnTo>
                    <a:pt x="257162" y="5365"/>
                  </a:lnTo>
                  <a:lnTo>
                    <a:pt x="296081" y="18577"/>
                  </a:lnTo>
                  <a:lnTo>
                    <a:pt x="331675" y="39128"/>
                  </a:lnTo>
                  <a:lnTo>
                    <a:pt x="362577" y="66228"/>
                  </a:lnTo>
                  <a:lnTo>
                    <a:pt x="387596" y="98836"/>
                  </a:lnTo>
                  <a:lnTo>
                    <a:pt x="405775" y="135699"/>
                  </a:lnTo>
                  <a:lnTo>
                    <a:pt x="416412" y="175399"/>
                  </a:lnTo>
                  <a:lnTo>
                    <a:pt x="419099" y="202686"/>
                  </a:lnTo>
                  <a:lnTo>
                    <a:pt x="419099" y="292612"/>
                  </a:lnTo>
                  <a:lnTo>
                    <a:pt x="413734" y="333361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2" y="463796"/>
                  </a:lnTo>
                  <a:lnTo>
                    <a:pt x="283400" y="481974"/>
                  </a:lnTo>
                  <a:lnTo>
                    <a:pt x="243699" y="492612"/>
                  </a:lnTo>
                  <a:lnTo>
                    <a:pt x="216413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0449" y="1714499"/>
              <a:ext cx="190499" cy="2666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473450" y="1539875"/>
            <a:ext cx="2181860" cy="220472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45465">
              <a:lnSpc>
                <a:spcPct val="100000"/>
              </a:lnSpc>
              <a:spcBef>
                <a:spcPts val="400"/>
              </a:spcBef>
            </a:pPr>
            <a:r>
              <a:rPr sz="1500" b="1" spc="110" dirty="0">
                <a:solidFill>
                  <a:srgbClr val="16A24A"/>
                </a:solidFill>
                <a:latin typeface="Gill Sans MT"/>
                <a:cs typeface="Gill Sans MT"/>
              </a:rPr>
              <a:t>Foco</a:t>
            </a:r>
            <a:r>
              <a:rPr sz="1500" b="1" spc="120" dirty="0">
                <a:solidFill>
                  <a:srgbClr val="16A24A"/>
                </a:solidFill>
                <a:latin typeface="Gill Sans MT"/>
                <a:cs typeface="Gill Sans MT"/>
              </a:rPr>
              <a:t> </a:t>
            </a:r>
            <a:r>
              <a:rPr sz="1500" b="1" spc="175" dirty="0">
                <a:solidFill>
                  <a:srgbClr val="16A24A"/>
                </a:solidFill>
                <a:latin typeface="Gill Sans MT"/>
                <a:cs typeface="Gill Sans MT"/>
              </a:rPr>
              <a:t>na</a:t>
            </a:r>
            <a:endParaRPr sz="1500">
              <a:latin typeface="Gill Sans MT"/>
              <a:cs typeface="Gill Sans MT"/>
            </a:endParaRPr>
          </a:p>
          <a:p>
            <a:pPr marL="545465">
              <a:lnSpc>
                <a:spcPct val="100000"/>
              </a:lnSpc>
              <a:spcBef>
                <a:spcPts val="300"/>
              </a:spcBef>
            </a:pPr>
            <a:r>
              <a:rPr sz="1500" b="1" spc="160" dirty="0">
                <a:solidFill>
                  <a:srgbClr val="16A24A"/>
                </a:solidFill>
                <a:latin typeface="Gill Sans MT"/>
                <a:cs typeface="Gill Sans MT"/>
              </a:rPr>
              <a:t>qualidade</a:t>
            </a:r>
            <a:endParaRPr sz="1500">
              <a:latin typeface="Gill Sans MT"/>
              <a:cs typeface="Gill Sans MT"/>
            </a:endParaRPr>
          </a:p>
          <a:p>
            <a:pPr marL="12700" marR="43180">
              <a:lnSpc>
                <a:spcPct val="119000"/>
              </a:lnSpc>
              <a:spcBef>
                <a:spcPts val="96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Crie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melhor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resposta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possível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pergunta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usuário,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em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vez</a:t>
            </a:r>
            <a:r>
              <a:rPr sz="1050" spc="11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11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tentar</a:t>
            </a:r>
            <a:r>
              <a:rPr sz="1050" spc="11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manipular algoritmos.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Google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9000"/>
              </a:lnSpc>
            </a:pP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recompensa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qualidade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a 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relevância,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não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quantidade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vezes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uma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palavra-chave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aparece.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295649" y="1390649"/>
            <a:ext cx="5600700" cy="2819400"/>
            <a:chOff x="3295649" y="1390649"/>
            <a:chExt cx="5600700" cy="2819400"/>
          </a:xfrm>
        </p:grpSpPr>
        <p:sp>
          <p:nvSpPr>
            <p:cNvPr id="18" name="object 18"/>
            <p:cNvSpPr/>
            <p:nvPr/>
          </p:nvSpPr>
          <p:spPr>
            <a:xfrm>
              <a:off x="3295649" y="1390649"/>
              <a:ext cx="38100" cy="2819400"/>
            </a:xfrm>
            <a:custGeom>
              <a:avLst/>
              <a:gdLst/>
              <a:ahLst/>
              <a:cxnLst/>
              <a:rect l="l" t="t" r="r" b="b"/>
              <a:pathLst>
                <a:path w="38100" h="2819400">
                  <a:moveTo>
                    <a:pt x="38100" y="2819399"/>
                  </a:moveTo>
                  <a:lnTo>
                    <a:pt x="4833" y="2800547"/>
                  </a:lnTo>
                  <a:lnTo>
                    <a:pt x="0" y="2786351"/>
                  </a:lnTo>
                  <a:lnTo>
                    <a:pt x="0" y="27812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8100" y="0"/>
                  </a:lnTo>
                  <a:lnTo>
                    <a:pt x="38100" y="2819399"/>
                  </a:lnTo>
                  <a:close/>
                </a:path>
              </a:pathLst>
            </a:custGeom>
            <a:solidFill>
              <a:srgbClr val="0FB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86499" y="1390649"/>
              <a:ext cx="2609850" cy="2819400"/>
            </a:xfrm>
            <a:custGeom>
              <a:avLst/>
              <a:gdLst/>
              <a:ahLst/>
              <a:cxnLst/>
              <a:rect l="l" t="t" r="r" b="b"/>
              <a:pathLst>
                <a:path w="2609850" h="2819400">
                  <a:moveTo>
                    <a:pt x="2538653" y="2819399"/>
                  </a:moveTo>
                  <a:lnTo>
                    <a:pt x="71196" y="2819399"/>
                  </a:lnTo>
                  <a:lnTo>
                    <a:pt x="66241" y="2818911"/>
                  </a:lnTo>
                  <a:lnTo>
                    <a:pt x="29705" y="2803777"/>
                  </a:lnTo>
                  <a:lnTo>
                    <a:pt x="3885" y="2767737"/>
                  </a:lnTo>
                  <a:lnTo>
                    <a:pt x="0" y="2748202"/>
                  </a:lnTo>
                  <a:lnTo>
                    <a:pt x="0" y="2743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3" y="51661"/>
                  </a:lnTo>
                  <a:lnTo>
                    <a:pt x="2609849" y="71196"/>
                  </a:lnTo>
                  <a:lnTo>
                    <a:pt x="2609849" y="2748202"/>
                  </a:lnTo>
                  <a:lnTo>
                    <a:pt x="2594228" y="2789694"/>
                  </a:lnTo>
                  <a:lnTo>
                    <a:pt x="2558187" y="2815513"/>
                  </a:lnTo>
                  <a:lnTo>
                    <a:pt x="2543608" y="2818911"/>
                  </a:lnTo>
                  <a:lnTo>
                    <a:pt x="2538653" y="281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76999" y="1733549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3" y="495299"/>
                  </a:moveTo>
                  <a:lnTo>
                    <a:pt x="202687" y="495299"/>
                  </a:lnTo>
                  <a:lnTo>
                    <a:pt x="195840" y="494963"/>
                  </a:lnTo>
                  <a:lnTo>
                    <a:pt x="155287" y="488268"/>
                  </a:lnTo>
                  <a:lnTo>
                    <a:pt x="116820" y="473791"/>
                  </a:lnTo>
                  <a:lnTo>
                    <a:pt x="81917" y="452087"/>
                  </a:lnTo>
                  <a:lnTo>
                    <a:pt x="51918" y="423992"/>
                  </a:lnTo>
                  <a:lnTo>
                    <a:pt x="27978" y="390583"/>
                  </a:lnTo>
                  <a:lnTo>
                    <a:pt x="11015" y="353146"/>
                  </a:lnTo>
                  <a:lnTo>
                    <a:pt x="1681" y="313119"/>
                  </a:lnTo>
                  <a:lnTo>
                    <a:pt x="0" y="292612"/>
                  </a:lnTo>
                  <a:lnTo>
                    <a:pt x="0" y="285749"/>
                  </a:lnTo>
                  <a:lnTo>
                    <a:pt x="0" y="202687"/>
                  </a:lnTo>
                  <a:lnTo>
                    <a:pt x="5365" y="161937"/>
                  </a:lnTo>
                  <a:lnTo>
                    <a:pt x="18577" y="123017"/>
                  </a:lnTo>
                  <a:lnTo>
                    <a:pt x="39127" y="87423"/>
                  </a:lnTo>
                  <a:lnTo>
                    <a:pt x="66227" y="56522"/>
                  </a:lnTo>
                  <a:lnTo>
                    <a:pt x="98836" y="31502"/>
                  </a:lnTo>
                  <a:lnTo>
                    <a:pt x="135698" y="13324"/>
                  </a:lnTo>
                  <a:lnTo>
                    <a:pt x="175400" y="2687"/>
                  </a:lnTo>
                  <a:lnTo>
                    <a:pt x="202687" y="0"/>
                  </a:lnTo>
                  <a:lnTo>
                    <a:pt x="216413" y="0"/>
                  </a:lnTo>
                  <a:lnTo>
                    <a:pt x="257162" y="5365"/>
                  </a:lnTo>
                  <a:lnTo>
                    <a:pt x="296081" y="18577"/>
                  </a:lnTo>
                  <a:lnTo>
                    <a:pt x="331675" y="39128"/>
                  </a:lnTo>
                  <a:lnTo>
                    <a:pt x="362576" y="66228"/>
                  </a:lnTo>
                  <a:lnTo>
                    <a:pt x="387596" y="98836"/>
                  </a:lnTo>
                  <a:lnTo>
                    <a:pt x="405774" y="135699"/>
                  </a:lnTo>
                  <a:lnTo>
                    <a:pt x="416411" y="175399"/>
                  </a:lnTo>
                  <a:lnTo>
                    <a:pt x="419099" y="202687"/>
                  </a:lnTo>
                  <a:lnTo>
                    <a:pt x="419099" y="292612"/>
                  </a:lnTo>
                  <a:lnTo>
                    <a:pt x="413733" y="333362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2" y="463797"/>
                  </a:lnTo>
                  <a:lnTo>
                    <a:pt x="283400" y="481975"/>
                  </a:lnTo>
                  <a:lnTo>
                    <a:pt x="243700" y="492612"/>
                  </a:lnTo>
                  <a:lnTo>
                    <a:pt x="223260" y="494963"/>
                  </a:lnTo>
                  <a:lnTo>
                    <a:pt x="216413" y="4952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91300" y="1847849"/>
              <a:ext cx="190499" cy="26669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6464299" y="1539875"/>
            <a:ext cx="2239010" cy="2280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90170">
              <a:lnSpc>
                <a:spcPct val="116700"/>
              </a:lnSpc>
              <a:spcBef>
                <a:spcPts val="100"/>
              </a:spcBef>
            </a:pPr>
            <a:r>
              <a:rPr sz="1500" b="1" spc="155" dirty="0">
                <a:solidFill>
                  <a:srgbClr val="DB2525"/>
                </a:solidFill>
                <a:latin typeface="Gill Sans MT"/>
                <a:cs typeface="Gill Sans MT"/>
              </a:rPr>
              <a:t>Negligência</a:t>
            </a:r>
            <a:r>
              <a:rPr sz="1500" b="1" spc="120" dirty="0">
                <a:solidFill>
                  <a:srgbClr val="DB2525"/>
                </a:solidFill>
                <a:latin typeface="Gill Sans MT"/>
                <a:cs typeface="Gill Sans MT"/>
              </a:rPr>
              <a:t> </a:t>
            </a:r>
            <a:r>
              <a:rPr sz="1500" b="1" spc="175" dirty="0">
                <a:solidFill>
                  <a:srgbClr val="DB2525"/>
                </a:solidFill>
                <a:latin typeface="Gill Sans MT"/>
                <a:cs typeface="Gill Sans MT"/>
              </a:rPr>
              <a:t>da </a:t>
            </a:r>
            <a:r>
              <a:rPr sz="1500" b="1" spc="155" dirty="0">
                <a:solidFill>
                  <a:srgbClr val="DB2525"/>
                </a:solidFill>
                <a:latin typeface="Gill Sans MT"/>
                <a:cs typeface="Gill Sans MT"/>
              </a:rPr>
              <a:t>intenção</a:t>
            </a:r>
            <a:r>
              <a:rPr sz="1500" b="1" spc="130" dirty="0">
                <a:solidFill>
                  <a:srgbClr val="DB2525"/>
                </a:solidFill>
                <a:latin typeface="Gill Sans MT"/>
                <a:cs typeface="Gill Sans MT"/>
              </a:rPr>
              <a:t> </a:t>
            </a:r>
            <a:r>
              <a:rPr sz="1500" b="1" spc="160" dirty="0">
                <a:solidFill>
                  <a:srgbClr val="DB2525"/>
                </a:solidFill>
                <a:latin typeface="Gill Sans MT"/>
                <a:cs typeface="Gill Sans MT"/>
              </a:rPr>
              <a:t>de</a:t>
            </a:r>
            <a:endParaRPr sz="1500">
              <a:latin typeface="Gill Sans MT"/>
              <a:cs typeface="Gill Sans MT"/>
            </a:endParaRPr>
          </a:p>
          <a:p>
            <a:pPr marL="545465">
              <a:lnSpc>
                <a:spcPct val="100000"/>
              </a:lnSpc>
              <a:spcBef>
                <a:spcPts val="300"/>
              </a:spcBef>
            </a:pPr>
            <a:r>
              <a:rPr sz="1500" b="1" spc="185" dirty="0">
                <a:solidFill>
                  <a:srgbClr val="DB2525"/>
                </a:solidFill>
                <a:latin typeface="Gill Sans MT"/>
                <a:cs typeface="Gill Sans MT"/>
              </a:rPr>
              <a:t>busca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96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Criar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contenido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sobre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você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quer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falar,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vez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focar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no</a:t>
            </a:r>
            <a:endParaRPr sz="1050">
              <a:latin typeface="Trebuchet MS"/>
              <a:cs typeface="Trebuchet MS"/>
            </a:endParaRPr>
          </a:p>
          <a:p>
            <a:pPr marL="12700" marR="32384">
              <a:lnSpc>
                <a:spcPct val="119000"/>
              </a:lnSpc>
            </a:pP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usuários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estão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realmente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procurando.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Ignorar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intenção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busca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resulta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baixo</a:t>
            </a:r>
            <a:endParaRPr sz="1050">
              <a:latin typeface="Trebuchet MS"/>
              <a:cs typeface="Trebuchet MS"/>
            </a:endParaRPr>
          </a:p>
          <a:p>
            <a:pPr marL="12700" marR="661035">
              <a:lnSpc>
                <a:spcPct val="119000"/>
              </a:lnSpc>
            </a:pP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ranqueamento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pouca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visibilidade.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286498" y="1390649"/>
            <a:ext cx="5372100" cy="2819400"/>
            <a:chOff x="6286498" y="1390649"/>
            <a:chExt cx="5372100" cy="2819400"/>
          </a:xfrm>
        </p:grpSpPr>
        <p:sp>
          <p:nvSpPr>
            <p:cNvPr id="24" name="object 24"/>
            <p:cNvSpPr/>
            <p:nvPr/>
          </p:nvSpPr>
          <p:spPr>
            <a:xfrm>
              <a:off x="6286498" y="1390649"/>
              <a:ext cx="38100" cy="2819400"/>
            </a:xfrm>
            <a:custGeom>
              <a:avLst/>
              <a:gdLst/>
              <a:ahLst/>
              <a:cxnLst/>
              <a:rect l="l" t="t" r="r" b="b"/>
              <a:pathLst>
                <a:path w="38100" h="2819400">
                  <a:moveTo>
                    <a:pt x="38100" y="2819399"/>
                  </a:moveTo>
                  <a:lnTo>
                    <a:pt x="4832" y="2800547"/>
                  </a:lnTo>
                  <a:lnTo>
                    <a:pt x="0" y="2786351"/>
                  </a:lnTo>
                  <a:lnTo>
                    <a:pt x="0" y="27812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8100" y="0"/>
                  </a:lnTo>
                  <a:lnTo>
                    <a:pt x="38100" y="2819399"/>
                  </a:lnTo>
                  <a:close/>
                </a:path>
              </a:pathLst>
            </a:custGeom>
            <a:solidFill>
              <a:srgbClr val="EF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48748" y="1390649"/>
              <a:ext cx="2609850" cy="2819400"/>
            </a:xfrm>
            <a:custGeom>
              <a:avLst/>
              <a:gdLst/>
              <a:ahLst/>
              <a:cxnLst/>
              <a:rect l="l" t="t" r="r" b="b"/>
              <a:pathLst>
                <a:path w="2609850" h="2819400">
                  <a:moveTo>
                    <a:pt x="2538653" y="2819399"/>
                  </a:moveTo>
                  <a:lnTo>
                    <a:pt x="71196" y="2819399"/>
                  </a:lnTo>
                  <a:lnTo>
                    <a:pt x="66241" y="2818911"/>
                  </a:lnTo>
                  <a:lnTo>
                    <a:pt x="29705" y="2803777"/>
                  </a:lnTo>
                  <a:lnTo>
                    <a:pt x="3885" y="2767737"/>
                  </a:lnTo>
                  <a:lnTo>
                    <a:pt x="0" y="2748202"/>
                  </a:lnTo>
                  <a:lnTo>
                    <a:pt x="0" y="27431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2" y="51661"/>
                  </a:lnTo>
                  <a:lnTo>
                    <a:pt x="2609849" y="71196"/>
                  </a:lnTo>
                  <a:lnTo>
                    <a:pt x="2609849" y="2748202"/>
                  </a:lnTo>
                  <a:lnTo>
                    <a:pt x="2594226" y="2789694"/>
                  </a:lnTo>
                  <a:lnTo>
                    <a:pt x="2558187" y="2815513"/>
                  </a:lnTo>
                  <a:lnTo>
                    <a:pt x="2543607" y="2818911"/>
                  </a:lnTo>
                  <a:lnTo>
                    <a:pt x="2538653" y="281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239249" y="1733549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3" y="495299"/>
                  </a:moveTo>
                  <a:lnTo>
                    <a:pt x="202687" y="495299"/>
                  </a:lnTo>
                  <a:lnTo>
                    <a:pt x="195841" y="494963"/>
                  </a:lnTo>
                  <a:lnTo>
                    <a:pt x="155287" y="488268"/>
                  </a:lnTo>
                  <a:lnTo>
                    <a:pt x="116820" y="473791"/>
                  </a:lnTo>
                  <a:lnTo>
                    <a:pt x="81917" y="452087"/>
                  </a:lnTo>
                  <a:lnTo>
                    <a:pt x="51919" y="423992"/>
                  </a:lnTo>
                  <a:lnTo>
                    <a:pt x="27978" y="390583"/>
                  </a:lnTo>
                  <a:lnTo>
                    <a:pt x="11014" y="353146"/>
                  </a:lnTo>
                  <a:lnTo>
                    <a:pt x="1681" y="313119"/>
                  </a:lnTo>
                  <a:lnTo>
                    <a:pt x="0" y="292612"/>
                  </a:lnTo>
                  <a:lnTo>
                    <a:pt x="0" y="285749"/>
                  </a:lnTo>
                  <a:lnTo>
                    <a:pt x="0" y="202687"/>
                  </a:lnTo>
                  <a:lnTo>
                    <a:pt x="5364" y="161937"/>
                  </a:lnTo>
                  <a:lnTo>
                    <a:pt x="18576" y="123017"/>
                  </a:lnTo>
                  <a:lnTo>
                    <a:pt x="39127" y="87423"/>
                  </a:lnTo>
                  <a:lnTo>
                    <a:pt x="66228" y="56522"/>
                  </a:lnTo>
                  <a:lnTo>
                    <a:pt x="98835" y="31502"/>
                  </a:lnTo>
                  <a:lnTo>
                    <a:pt x="135698" y="13324"/>
                  </a:lnTo>
                  <a:lnTo>
                    <a:pt x="175399" y="2687"/>
                  </a:lnTo>
                  <a:lnTo>
                    <a:pt x="202687" y="0"/>
                  </a:lnTo>
                  <a:lnTo>
                    <a:pt x="216413" y="0"/>
                  </a:lnTo>
                  <a:lnTo>
                    <a:pt x="257162" y="5365"/>
                  </a:lnTo>
                  <a:lnTo>
                    <a:pt x="296081" y="18577"/>
                  </a:lnTo>
                  <a:lnTo>
                    <a:pt x="331676" y="39128"/>
                  </a:lnTo>
                  <a:lnTo>
                    <a:pt x="362576" y="66228"/>
                  </a:lnTo>
                  <a:lnTo>
                    <a:pt x="387597" y="98836"/>
                  </a:lnTo>
                  <a:lnTo>
                    <a:pt x="405774" y="135699"/>
                  </a:lnTo>
                  <a:lnTo>
                    <a:pt x="416412" y="175399"/>
                  </a:lnTo>
                  <a:lnTo>
                    <a:pt x="419100" y="202687"/>
                  </a:lnTo>
                  <a:lnTo>
                    <a:pt x="419100" y="292612"/>
                  </a:lnTo>
                  <a:lnTo>
                    <a:pt x="413734" y="333362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2" y="463797"/>
                  </a:lnTo>
                  <a:lnTo>
                    <a:pt x="283400" y="481975"/>
                  </a:lnTo>
                  <a:lnTo>
                    <a:pt x="243700" y="492612"/>
                  </a:lnTo>
                  <a:lnTo>
                    <a:pt x="223260" y="494963"/>
                  </a:lnTo>
                  <a:lnTo>
                    <a:pt x="216413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53549" y="1847849"/>
              <a:ext cx="190499" cy="26669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9226550" y="1539875"/>
            <a:ext cx="2083435" cy="1899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154305">
              <a:lnSpc>
                <a:spcPct val="116700"/>
              </a:lnSpc>
              <a:spcBef>
                <a:spcPts val="100"/>
              </a:spcBef>
            </a:pPr>
            <a:r>
              <a:rPr sz="1500" b="1" spc="160" dirty="0">
                <a:solidFill>
                  <a:srgbClr val="16A24A"/>
                </a:solidFill>
                <a:latin typeface="Gill Sans MT"/>
                <a:cs typeface="Gill Sans MT"/>
              </a:rPr>
              <a:t>Estudo</a:t>
            </a:r>
            <a:r>
              <a:rPr sz="1500" b="1" spc="110" dirty="0">
                <a:solidFill>
                  <a:srgbClr val="16A24A"/>
                </a:solidFill>
                <a:latin typeface="Gill Sans MT"/>
                <a:cs typeface="Gill Sans MT"/>
              </a:rPr>
              <a:t> </a:t>
            </a:r>
            <a:r>
              <a:rPr sz="1500" b="1" spc="190" dirty="0">
                <a:solidFill>
                  <a:srgbClr val="16A24A"/>
                </a:solidFill>
                <a:latin typeface="Gill Sans MT"/>
                <a:cs typeface="Gill Sans MT"/>
              </a:rPr>
              <a:t>das </a:t>
            </a:r>
            <a:r>
              <a:rPr sz="1500" b="1" spc="200" dirty="0">
                <a:solidFill>
                  <a:srgbClr val="16A24A"/>
                </a:solidFill>
                <a:latin typeface="Gill Sans MT"/>
                <a:cs typeface="Gill Sans MT"/>
              </a:rPr>
              <a:t>páginas</a:t>
            </a:r>
            <a:r>
              <a:rPr sz="1500" b="1" spc="110" dirty="0">
                <a:solidFill>
                  <a:srgbClr val="16A24A"/>
                </a:solidFill>
                <a:latin typeface="Gill Sans MT"/>
                <a:cs typeface="Gill Sans MT"/>
              </a:rPr>
              <a:t> </a:t>
            </a:r>
            <a:r>
              <a:rPr sz="1500" b="1" spc="140" dirty="0">
                <a:solidFill>
                  <a:srgbClr val="16A24A"/>
                </a:solidFill>
                <a:latin typeface="Gill Sans MT"/>
                <a:cs typeface="Gill Sans MT"/>
              </a:rPr>
              <a:t>bem </a:t>
            </a:r>
            <a:r>
              <a:rPr sz="1500" b="1" spc="165" dirty="0">
                <a:solidFill>
                  <a:srgbClr val="16A24A"/>
                </a:solidFill>
                <a:latin typeface="Gill Sans MT"/>
                <a:cs typeface="Gill Sans MT"/>
              </a:rPr>
              <a:t>classificadas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960"/>
              </a:spcBef>
            </a:pP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Estude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as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páginas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mais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bem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classificadas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sua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palavra-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corresponda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essa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intenção,</a:t>
            </a:r>
            <a:r>
              <a:rPr sz="1050" spc="1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seja</a:t>
            </a:r>
            <a:r>
              <a:rPr sz="1050" spc="1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ela</a:t>
            </a:r>
            <a:r>
              <a:rPr sz="1050" spc="2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informativa,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transacional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ou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navegacional.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3399" y="1390649"/>
            <a:ext cx="8553450" cy="5219700"/>
            <a:chOff x="533399" y="1390649"/>
            <a:chExt cx="8553450" cy="5219700"/>
          </a:xfrm>
        </p:grpSpPr>
        <p:sp>
          <p:nvSpPr>
            <p:cNvPr id="30" name="object 30"/>
            <p:cNvSpPr/>
            <p:nvPr/>
          </p:nvSpPr>
          <p:spPr>
            <a:xfrm>
              <a:off x="9048748" y="1390649"/>
              <a:ext cx="38100" cy="2819400"/>
            </a:xfrm>
            <a:custGeom>
              <a:avLst/>
              <a:gdLst/>
              <a:ahLst/>
              <a:cxnLst/>
              <a:rect l="l" t="t" r="r" b="b"/>
              <a:pathLst>
                <a:path w="38100" h="2819400">
                  <a:moveTo>
                    <a:pt x="38100" y="2819399"/>
                  </a:moveTo>
                  <a:lnTo>
                    <a:pt x="4832" y="2800547"/>
                  </a:lnTo>
                  <a:lnTo>
                    <a:pt x="0" y="2786351"/>
                  </a:lnTo>
                  <a:lnTo>
                    <a:pt x="0" y="27812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8100" y="0"/>
                  </a:lnTo>
                  <a:lnTo>
                    <a:pt x="38100" y="2819399"/>
                  </a:lnTo>
                  <a:close/>
                </a:path>
              </a:pathLst>
            </a:custGeom>
            <a:solidFill>
              <a:srgbClr val="0FB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33399" y="4438649"/>
              <a:ext cx="2609850" cy="2171700"/>
            </a:xfrm>
            <a:custGeom>
              <a:avLst/>
              <a:gdLst/>
              <a:ahLst/>
              <a:cxnLst/>
              <a:rect l="l" t="t" r="r" b="b"/>
              <a:pathLst>
                <a:path w="2609850" h="2171700">
                  <a:moveTo>
                    <a:pt x="2538653" y="2171699"/>
                  </a:moveTo>
                  <a:lnTo>
                    <a:pt x="71196" y="2171699"/>
                  </a:lnTo>
                  <a:lnTo>
                    <a:pt x="66241" y="2171210"/>
                  </a:lnTo>
                  <a:lnTo>
                    <a:pt x="29705" y="2156076"/>
                  </a:lnTo>
                  <a:lnTo>
                    <a:pt x="3885" y="2120036"/>
                  </a:lnTo>
                  <a:lnTo>
                    <a:pt x="0" y="2100503"/>
                  </a:lnTo>
                  <a:lnTo>
                    <a:pt x="0" y="20954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3" y="51661"/>
                  </a:lnTo>
                  <a:lnTo>
                    <a:pt x="2609849" y="71196"/>
                  </a:lnTo>
                  <a:lnTo>
                    <a:pt x="2609849" y="2100503"/>
                  </a:lnTo>
                  <a:lnTo>
                    <a:pt x="2594227" y="2141993"/>
                  </a:lnTo>
                  <a:lnTo>
                    <a:pt x="2558187" y="2167813"/>
                  </a:lnTo>
                  <a:lnTo>
                    <a:pt x="2543608" y="2171210"/>
                  </a:lnTo>
                  <a:lnTo>
                    <a:pt x="2538653" y="2171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23899" y="4648199"/>
              <a:ext cx="466725" cy="495300"/>
            </a:xfrm>
            <a:custGeom>
              <a:avLst/>
              <a:gdLst/>
              <a:ahLst/>
              <a:cxnLst/>
              <a:rect l="l" t="t" r="r" b="b"/>
              <a:pathLst>
                <a:path w="466725" h="495300">
                  <a:moveTo>
                    <a:pt x="241005" y="495299"/>
                  </a:moveTo>
                  <a:lnTo>
                    <a:pt x="225719" y="495299"/>
                  </a:lnTo>
                  <a:lnTo>
                    <a:pt x="218095" y="494925"/>
                  </a:lnTo>
                  <a:lnTo>
                    <a:pt x="180339" y="489324"/>
                  </a:lnTo>
                  <a:lnTo>
                    <a:pt x="136997" y="474610"/>
                  </a:lnTo>
                  <a:lnTo>
                    <a:pt x="97358" y="451724"/>
                  </a:lnTo>
                  <a:lnTo>
                    <a:pt x="62945" y="421544"/>
                  </a:lnTo>
                  <a:lnTo>
                    <a:pt x="35082" y="385231"/>
                  </a:lnTo>
                  <a:lnTo>
                    <a:pt x="14838" y="344179"/>
                  </a:lnTo>
                  <a:lnTo>
                    <a:pt x="2992" y="299967"/>
                  </a:lnTo>
                  <a:lnTo>
                    <a:pt x="0" y="269580"/>
                  </a:lnTo>
                  <a:lnTo>
                    <a:pt x="0" y="261937"/>
                  </a:lnTo>
                  <a:lnTo>
                    <a:pt x="0" y="225719"/>
                  </a:lnTo>
                  <a:lnTo>
                    <a:pt x="5974" y="180339"/>
                  </a:lnTo>
                  <a:lnTo>
                    <a:pt x="20688" y="136996"/>
                  </a:lnTo>
                  <a:lnTo>
                    <a:pt x="43574" y="97357"/>
                  </a:lnTo>
                  <a:lnTo>
                    <a:pt x="73754" y="62945"/>
                  </a:lnTo>
                  <a:lnTo>
                    <a:pt x="110067" y="35081"/>
                  </a:lnTo>
                  <a:lnTo>
                    <a:pt x="151119" y="14838"/>
                  </a:lnTo>
                  <a:lnTo>
                    <a:pt x="195331" y="2992"/>
                  </a:lnTo>
                  <a:lnTo>
                    <a:pt x="225719" y="0"/>
                  </a:lnTo>
                  <a:lnTo>
                    <a:pt x="241005" y="0"/>
                  </a:lnTo>
                  <a:lnTo>
                    <a:pt x="286385" y="5974"/>
                  </a:lnTo>
                  <a:lnTo>
                    <a:pt x="329727" y="20687"/>
                  </a:lnTo>
                  <a:lnTo>
                    <a:pt x="369366" y="43574"/>
                  </a:lnTo>
                  <a:lnTo>
                    <a:pt x="403778" y="73753"/>
                  </a:lnTo>
                  <a:lnTo>
                    <a:pt x="431642" y="110067"/>
                  </a:lnTo>
                  <a:lnTo>
                    <a:pt x="451886" y="151119"/>
                  </a:lnTo>
                  <a:lnTo>
                    <a:pt x="463731" y="195331"/>
                  </a:lnTo>
                  <a:lnTo>
                    <a:pt x="466724" y="225719"/>
                  </a:lnTo>
                  <a:lnTo>
                    <a:pt x="466724" y="269580"/>
                  </a:lnTo>
                  <a:lnTo>
                    <a:pt x="460749" y="314959"/>
                  </a:lnTo>
                  <a:lnTo>
                    <a:pt x="446036" y="358302"/>
                  </a:lnTo>
                  <a:lnTo>
                    <a:pt x="423149" y="397941"/>
                  </a:lnTo>
                  <a:lnTo>
                    <a:pt x="392970" y="432353"/>
                  </a:lnTo>
                  <a:lnTo>
                    <a:pt x="356656" y="460216"/>
                  </a:lnTo>
                  <a:lnTo>
                    <a:pt x="315605" y="480459"/>
                  </a:lnTo>
                  <a:lnTo>
                    <a:pt x="271393" y="492306"/>
                  </a:lnTo>
                  <a:lnTo>
                    <a:pt x="248629" y="494925"/>
                  </a:lnTo>
                  <a:lnTo>
                    <a:pt x="241005" y="4952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199" y="4762499"/>
              <a:ext cx="238124" cy="26669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711199" y="4587874"/>
            <a:ext cx="2240280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" marR="5080">
              <a:lnSpc>
                <a:spcPct val="116700"/>
              </a:lnSpc>
              <a:spcBef>
                <a:spcPts val="100"/>
              </a:spcBef>
            </a:pPr>
            <a:r>
              <a:rPr sz="1500" b="1" spc="130" dirty="0">
                <a:solidFill>
                  <a:srgbClr val="DB2525"/>
                </a:solidFill>
                <a:latin typeface="Gill Sans MT"/>
                <a:cs typeface="Gill Sans MT"/>
              </a:rPr>
              <a:t>Falta</a:t>
            </a:r>
            <a:r>
              <a:rPr sz="1500" b="1" spc="105" dirty="0">
                <a:solidFill>
                  <a:srgbClr val="DB2525"/>
                </a:solidFill>
                <a:latin typeface="Gill Sans MT"/>
                <a:cs typeface="Gill Sans MT"/>
              </a:rPr>
              <a:t> </a:t>
            </a:r>
            <a:r>
              <a:rPr sz="1500" b="1" spc="195" dirty="0">
                <a:solidFill>
                  <a:srgbClr val="DB2525"/>
                </a:solidFill>
                <a:latin typeface="Gill Sans MT"/>
                <a:cs typeface="Gill Sans MT"/>
              </a:rPr>
              <a:t>de</a:t>
            </a:r>
            <a:r>
              <a:rPr sz="1500" b="1" spc="110" dirty="0">
                <a:solidFill>
                  <a:srgbClr val="DB2525"/>
                </a:solidFill>
                <a:latin typeface="Gill Sans MT"/>
                <a:cs typeface="Gill Sans MT"/>
              </a:rPr>
              <a:t> </a:t>
            </a:r>
            <a:r>
              <a:rPr sz="1500" b="1" spc="145" dirty="0">
                <a:solidFill>
                  <a:srgbClr val="DB2525"/>
                </a:solidFill>
                <a:latin typeface="Gill Sans MT"/>
                <a:cs typeface="Gill Sans MT"/>
              </a:rPr>
              <a:t>edição </a:t>
            </a:r>
            <a:r>
              <a:rPr sz="1500" b="1" spc="165" dirty="0">
                <a:solidFill>
                  <a:srgbClr val="DB2525"/>
                </a:solidFill>
                <a:latin typeface="Gill Sans MT"/>
                <a:cs typeface="Gill Sans MT"/>
              </a:rPr>
              <a:t>humana</a:t>
            </a:r>
            <a:endParaRPr sz="1500">
              <a:latin typeface="Gill Sans MT"/>
              <a:cs typeface="Gill Sans MT"/>
            </a:endParaRPr>
          </a:p>
          <a:p>
            <a:pPr marL="12700" marR="252729">
              <a:lnSpc>
                <a:spcPct val="119000"/>
              </a:lnSpc>
              <a:spcBef>
                <a:spcPts val="96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Publicar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sem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revisão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refinamento.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Textos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genéricos,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erros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factuais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ou</a:t>
            </a:r>
            <a:endParaRPr sz="1050">
              <a:latin typeface="Trebuchet MS"/>
              <a:cs typeface="Trebuchet MS"/>
            </a:endParaRPr>
          </a:p>
          <a:p>
            <a:pPr marL="12700" marR="317500">
              <a:lnSpc>
                <a:spcPct val="119000"/>
              </a:lnSpc>
            </a:pP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soa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"robótico"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podem</a:t>
            </a:r>
            <a:r>
              <a:rPr sz="1050" spc="11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resultar</a:t>
            </a:r>
            <a:r>
              <a:rPr sz="1050" spc="114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050" spc="114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baixa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qualidade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penalização.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33399" y="4438649"/>
            <a:ext cx="5372100" cy="2171700"/>
            <a:chOff x="533399" y="4438649"/>
            <a:chExt cx="5372100" cy="2171700"/>
          </a:xfrm>
        </p:grpSpPr>
        <p:sp>
          <p:nvSpPr>
            <p:cNvPr id="36" name="object 36"/>
            <p:cNvSpPr/>
            <p:nvPr/>
          </p:nvSpPr>
          <p:spPr>
            <a:xfrm>
              <a:off x="533399" y="4438649"/>
              <a:ext cx="38100" cy="2171700"/>
            </a:xfrm>
            <a:custGeom>
              <a:avLst/>
              <a:gdLst/>
              <a:ahLst/>
              <a:cxnLst/>
              <a:rect l="l" t="t" r="r" b="b"/>
              <a:pathLst>
                <a:path w="38100" h="2171700">
                  <a:moveTo>
                    <a:pt x="38100" y="2171699"/>
                  </a:moveTo>
                  <a:lnTo>
                    <a:pt x="4833" y="2152846"/>
                  </a:lnTo>
                  <a:lnTo>
                    <a:pt x="0" y="2138651"/>
                  </a:lnTo>
                  <a:lnTo>
                    <a:pt x="0" y="21335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8100" y="0"/>
                  </a:lnTo>
                  <a:lnTo>
                    <a:pt x="38100" y="2171699"/>
                  </a:lnTo>
                  <a:close/>
                </a:path>
              </a:pathLst>
            </a:custGeom>
            <a:solidFill>
              <a:srgbClr val="EF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95649" y="4438649"/>
              <a:ext cx="2609850" cy="2171700"/>
            </a:xfrm>
            <a:custGeom>
              <a:avLst/>
              <a:gdLst/>
              <a:ahLst/>
              <a:cxnLst/>
              <a:rect l="l" t="t" r="r" b="b"/>
              <a:pathLst>
                <a:path w="2609850" h="2171700">
                  <a:moveTo>
                    <a:pt x="2538653" y="2171699"/>
                  </a:moveTo>
                  <a:lnTo>
                    <a:pt x="71196" y="2171699"/>
                  </a:lnTo>
                  <a:lnTo>
                    <a:pt x="66241" y="2171210"/>
                  </a:lnTo>
                  <a:lnTo>
                    <a:pt x="29704" y="2156076"/>
                  </a:lnTo>
                  <a:lnTo>
                    <a:pt x="3885" y="2120036"/>
                  </a:lnTo>
                  <a:lnTo>
                    <a:pt x="0" y="2100503"/>
                  </a:lnTo>
                  <a:lnTo>
                    <a:pt x="0" y="20954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4" y="51661"/>
                  </a:lnTo>
                  <a:lnTo>
                    <a:pt x="2609850" y="71196"/>
                  </a:lnTo>
                  <a:lnTo>
                    <a:pt x="2609850" y="2100503"/>
                  </a:lnTo>
                  <a:lnTo>
                    <a:pt x="2594228" y="2141993"/>
                  </a:lnTo>
                  <a:lnTo>
                    <a:pt x="2558187" y="2167813"/>
                  </a:lnTo>
                  <a:lnTo>
                    <a:pt x="2543608" y="2171210"/>
                  </a:lnTo>
                  <a:lnTo>
                    <a:pt x="2538653" y="2171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86149" y="4648199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3" y="495299"/>
                  </a:moveTo>
                  <a:lnTo>
                    <a:pt x="202687" y="495299"/>
                  </a:lnTo>
                  <a:lnTo>
                    <a:pt x="195840" y="494963"/>
                  </a:lnTo>
                  <a:lnTo>
                    <a:pt x="155287" y="488268"/>
                  </a:lnTo>
                  <a:lnTo>
                    <a:pt x="116821" y="473790"/>
                  </a:lnTo>
                  <a:lnTo>
                    <a:pt x="81917" y="452087"/>
                  </a:lnTo>
                  <a:lnTo>
                    <a:pt x="51919" y="423991"/>
                  </a:lnTo>
                  <a:lnTo>
                    <a:pt x="27978" y="390583"/>
                  </a:lnTo>
                  <a:lnTo>
                    <a:pt x="11014" y="353146"/>
                  </a:lnTo>
                  <a:lnTo>
                    <a:pt x="1681" y="313118"/>
                  </a:lnTo>
                  <a:lnTo>
                    <a:pt x="0" y="285749"/>
                  </a:lnTo>
                  <a:lnTo>
                    <a:pt x="0" y="202686"/>
                  </a:lnTo>
                  <a:lnTo>
                    <a:pt x="5365" y="161936"/>
                  </a:lnTo>
                  <a:lnTo>
                    <a:pt x="18577" y="123017"/>
                  </a:lnTo>
                  <a:lnTo>
                    <a:pt x="39128" y="87423"/>
                  </a:lnTo>
                  <a:lnTo>
                    <a:pt x="66228" y="56522"/>
                  </a:lnTo>
                  <a:lnTo>
                    <a:pt x="98836" y="31502"/>
                  </a:lnTo>
                  <a:lnTo>
                    <a:pt x="135698" y="13324"/>
                  </a:lnTo>
                  <a:lnTo>
                    <a:pt x="175399" y="2687"/>
                  </a:lnTo>
                  <a:lnTo>
                    <a:pt x="202687" y="0"/>
                  </a:lnTo>
                  <a:lnTo>
                    <a:pt x="216413" y="0"/>
                  </a:lnTo>
                  <a:lnTo>
                    <a:pt x="257162" y="5365"/>
                  </a:lnTo>
                  <a:lnTo>
                    <a:pt x="296081" y="18577"/>
                  </a:lnTo>
                  <a:lnTo>
                    <a:pt x="331675" y="39128"/>
                  </a:lnTo>
                  <a:lnTo>
                    <a:pt x="362577" y="66228"/>
                  </a:lnTo>
                  <a:lnTo>
                    <a:pt x="387596" y="98835"/>
                  </a:lnTo>
                  <a:lnTo>
                    <a:pt x="405775" y="135698"/>
                  </a:lnTo>
                  <a:lnTo>
                    <a:pt x="416412" y="175399"/>
                  </a:lnTo>
                  <a:lnTo>
                    <a:pt x="419099" y="202686"/>
                  </a:lnTo>
                  <a:lnTo>
                    <a:pt x="419099" y="292613"/>
                  </a:lnTo>
                  <a:lnTo>
                    <a:pt x="413734" y="333361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2" y="463796"/>
                  </a:lnTo>
                  <a:lnTo>
                    <a:pt x="283400" y="481974"/>
                  </a:lnTo>
                  <a:lnTo>
                    <a:pt x="243699" y="492611"/>
                  </a:lnTo>
                  <a:lnTo>
                    <a:pt x="216413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00449" y="4762499"/>
              <a:ext cx="190499" cy="26669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3473450" y="4587874"/>
            <a:ext cx="2247265" cy="163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60325">
              <a:lnSpc>
                <a:spcPct val="116700"/>
              </a:lnSpc>
              <a:spcBef>
                <a:spcPts val="100"/>
              </a:spcBef>
            </a:pPr>
            <a:r>
              <a:rPr sz="1500" b="1" spc="140" dirty="0">
                <a:solidFill>
                  <a:srgbClr val="16A24A"/>
                </a:solidFill>
                <a:latin typeface="Gill Sans MT"/>
                <a:cs typeface="Gill Sans MT"/>
              </a:rPr>
              <a:t>Edição</a:t>
            </a:r>
            <a:r>
              <a:rPr sz="1500" b="1" spc="105" dirty="0">
                <a:solidFill>
                  <a:srgbClr val="16A24A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6A24A"/>
                </a:solidFill>
                <a:latin typeface="Gill Sans MT"/>
                <a:cs typeface="Gill Sans MT"/>
              </a:rPr>
              <a:t>humana essencial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960"/>
              </a:spcBef>
            </a:pP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edição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humana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é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crucial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para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corrigir</a:t>
            </a:r>
            <a:r>
              <a:rPr sz="1050" spc="1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erros,</a:t>
            </a:r>
            <a:r>
              <a:rPr sz="1050" spc="1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adicionar</a:t>
            </a:r>
            <a:r>
              <a:rPr sz="1050" spc="1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toques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pessoais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infundir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conteúdo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experiência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autoridade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25" dirty="0">
                <a:solidFill>
                  <a:srgbClr val="4A5462"/>
                </a:solidFill>
                <a:latin typeface="Trebuchet MS"/>
                <a:cs typeface="Trebuchet MS"/>
              </a:rPr>
              <a:t>(E-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E-</a:t>
            </a:r>
            <a:r>
              <a:rPr sz="1050" spc="-30" dirty="0">
                <a:solidFill>
                  <a:srgbClr val="4A5462"/>
                </a:solidFill>
                <a:latin typeface="Trebuchet MS"/>
                <a:cs typeface="Trebuchet MS"/>
              </a:rPr>
              <a:t>A-</a:t>
            </a:r>
            <a:r>
              <a:rPr sz="1050" spc="-25" dirty="0">
                <a:solidFill>
                  <a:srgbClr val="4A5462"/>
                </a:solidFill>
                <a:latin typeface="Trebuchet MS"/>
                <a:cs typeface="Trebuchet MS"/>
              </a:rPr>
              <a:t>T).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3295649" y="4438649"/>
            <a:ext cx="5600700" cy="2171700"/>
            <a:chOff x="3295649" y="4438649"/>
            <a:chExt cx="5600700" cy="2171700"/>
          </a:xfrm>
        </p:grpSpPr>
        <p:sp>
          <p:nvSpPr>
            <p:cNvPr id="42" name="object 42"/>
            <p:cNvSpPr/>
            <p:nvPr/>
          </p:nvSpPr>
          <p:spPr>
            <a:xfrm>
              <a:off x="3295649" y="4438649"/>
              <a:ext cx="38100" cy="2171700"/>
            </a:xfrm>
            <a:custGeom>
              <a:avLst/>
              <a:gdLst/>
              <a:ahLst/>
              <a:cxnLst/>
              <a:rect l="l" t="t" r="r" b="b"/>
              <a:pathLst>
                <a:path w="38100" h="2171700">
                  <a:moveTo>
                    <a:pt x="38100" y="2171699"/>
                  </a:moveTo>
                  <a:lnTo>
                    <a:pt x="4833" y="2152846"/>
                  </a:lnTo>
                  <a:lnTo>
                    <a:pt x="0" y="2138651"/>
                  </a:lnTo>
                  <a:lnTo>
                    <a:pt x="0" y="21335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8100" y="0"/>
                  </a:lnTo>
                  <a:lnTo>
                    <a:pt x="38100" y="2171699"/>
                  </a:lnTo>
                  <a:close/>
                </a:path>
              </a:pathLst>
            </a:custGeom>
            <a:solidFill>
              <a:srgbClr val="0FB9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286499" y="4438649"/>
              <a:ext cx="2609850" cy="2171700"/>
            </a:xfrm>
            <a:custGeom>
              <a:avLst/>
              <a:gdLst/>
              <a:ahLst/>
              <a:cxnLst/>
              <a:rect l="l" t="t" r="r" b="b"/>
              <a:pathLst>
                <a:path w="2609850" h="2171700">
                  <a:moveTo>
                    <a:pt x="2538653" y="2171699"/>
                  </a:moveTo>
                  <a:lnTo>
                    <a:pt x="71196" y="2171699"/>
                  </a:lnTo>
                  <a:lnTo>
                    <a:pt x="66241" y="2171210"/>
                  </a:lnTo>
                  <a:lnTo>
                    <a:pt x="29705" y="2156076"/>
                  </a:lnTo>
                  <a:lnTo>
                    <a:pt x="3885" y="2120036"/>
                  </a:lnTo>
                  <a:lnTo>
                    <a:pt x="0" y="2100503"/>
                  </a:lnTo>
                  <a:lnTo>
                    <a:pt x="0" y="20954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3" y="51661"/>
                  </a:lnTo>
                  <a:lnTo>
                    <a:pt x="2609849" y="71196"/>
                  </a:lnTo>
                  <a:lnTo>
                    <a:pt x="2609849" y="2100503"/>
                  </a:lnTo>
                  <a:lnTo>
                    <a:pt x="2594228" y="2141993"/>
                  </a:lnTo>
                  <a:lnTo>
                    <a:pt x="2558187" y="2167813"/>
                  </a:lnTo>
                  <a:lnTo>
                    <a:pt x="2543608" y="2171210"/>
                  </a:lnTo>
                  <a:lnTo>
                    <a:pt x="2538653" y="2171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76999" y="4648199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3" y="495299"/>
                  </a:moveTo>
                  <a:lnTo>
                    <a:pt x="202687" y="495299"/>
                  </a:lnTo>
                  <a:lnTo>
                    <a:pt x="195840" y="494963"/>
                  </a:lnTo>
                  <a:lnTo>
                    <a:pt x="155287" y="488268"/>
                  </a:lnTo>
                  <a:lnTo>
                    <a:pt x="116820" y="473790"/>
                  </a:lnTo>
                  <a:lnTo>
                    <a:pt x="81917" y="452087"/>
                  </a:lnTo>
                  <a:lnTo>
                    <a:pt x="51918" y="423991"/>
                  </a:lnTo>
                  <a:lnTo>
                    <a:pt x="27978" y="390583"/>
                  </a:lnTo>
                  <a:lnTo>
                    <a:pt x="11015" y="353146"/>
                  </a:lnTo>
                  <a:lnTo>
                    <a:pt x="1681" y="313118"/>
                  </a:lnTo>
                  <a:lnTo>
                    <a:pt x="0" y="292613"/>
                  </a:lnTo>
                  <a:lnTo>
                    <a:pt x="0" y="285749"/>
                  </a:lnTo>
                  <a:lnTo>
                    <a:pt x="0" y="202686"/>
                  </a:lnTo>
                  <a:lnTo>
                    <a:pt x="5365" y="161936"/>
                  </a:lnTo>
                  <a:lnTo>
                    <a:pt x="18577" y="123017"/>
                  </a:lnTo>
                  <a:lnTo>
                    <a:pt x="39127" y="87423"/>
                  </a:lnTo>
                  <a:lnTo>
                    <a:pt x="66227" y="56522"/>
                  </a:lnTo>
                  <a:lnTo>
                    <a:pt x="98836" y="31502"/>
                  </a:lnTo>
                  <a:lnTo>
                    <a:pt x="135698" y="13324"/>
                  </a:lnTo>
                  <a:lnTo>
                    <a:pt x="175400" y="2687"/>
                  </a:lnTo>
                  <a:lnTo>
                    <a:pt x="202687" y="0"/>
                  </a:lnTo>
                  <a:lnTo>
                    <a:pt x="216413" y="0"/>
                  </a:lnTo>
                  <a:lnTo>
                    <a:pt x="257162" y="5365"/>
                  </a:lnTo>
                  <a:lnTo>
                    <a:pt x="296081" y="18577"/>
                  </a:lnTo>
                  <a:lnTo>
                    <a:pt x="331675" y="39128"/>
                  </a:lnTo>
                  <a:lnTo>
                    <a:pt x="362576" y="66228"/>
                  </a:lnTo>
                  <a:lnTo>
                    <a:pt x="387596" y="98835"/>
                  </a:lnTo>
                  <a:lnTo>
                    <a:pt x="405774" y="135698"/>
                  </a:lnTo>
                  <a:lnTo>
                    <a:pt x="416411" y="175399"/>
                  </a:lnTo>
                  <a:lnTo>
                    <a:pt x="419099" y="202686"/>
                  </a:lnTo>
                  <a:lnTo>
                    <a:pt x="419099" y="292613"/>
                  </a:lnTo>
                  <a:lnTo>
                    <a:pt x="413733" y="333361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2" y="463796"/>
                  </a:lnTo>
                  <a:lnTo>
                    <a:pt x="283400" y="481974"/>
                  </a:lnTo>
                  <a:lnTo>
                    <a:pt x="243700" y="492611"/>
                  </a:lnTo>
                  <a:lnTo>
                    <a:pt x="223260" y="494963"/>
                  </a:lnTo>
                  <a:lnTo>
                    <a:pt x="216413" y="4952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91300" y="4762499"/>
              <a:ext cx="190499" cy="26669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6464299" y="4587874"/>
            <a:ext cx="2164715" cy="1633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5465" marR="355600">
              <a:lnSpc>
                <a:spcPct val="1167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DB2525"/>
                </a:solidFill>
                <a:latin typeface="Gill Sans MT"/>
                <a:cs typeface="Gill Sans MT"/>
              </a:rPr>
              <a:t>Promoção </a:t>
            </a:r>
            <a:r>
              <a:rPr sz="1500" b="1" spc="145" dirty="0">
                <a:solidFill>
                  <a:srgbClr val="DB2525"/>
                </a:solidFill>
                <a:latin typeface="Gill Sans MT"/>
                <a:cs typeface="Gill Sans MT"/>
              </a:rPr>
              <a:t>insuficiente</a:t>
            </a:r>
            <a:endParaRPr sz="1500">
              <a:latin typeface="Gill Sans MT"/>
              <a:cs typeface="Gill Sans MT"/>
            </a:endParaRPr>
          </a:p>
          <a:p>
            <a:pPr marL="12700" marR="353695" algn="just">
              <a:lnSpc>
                <a:spcPct val="119000"/>
              </a:lnSpc>
              <a:spcBef>
                <a:spcPts val="960"/>
              </a:spcBef>
            </a:pP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Negligenciar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promoção,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esperando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endParaRPr sz="1050">
              <a:latin typeface="Trebuchet MS"/>
              <a:cs typeface="Trebuchet MS"/>
            </a:endParaRPr>
          </a:p>
          <a:p>
            <a:pPr marL="12700" marR="5080" algn="just">
              <a:lnSpc>
                <a:spcPct val="119000"/>
              </a:lnSpc>
            </a:pP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ranqueie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por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si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só.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Muitos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criam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ótimo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14" dirty="0">
                <a:solidFill>
                  <a:srgbClr val="4A5462"/>
                </a:solidFill>
                <a:latin typeface="Trebuchet MS"/>
                <a:cs typeface="Trebuchet MS"/>
              </a:rPr>
              <a:t>mas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falham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em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promovê-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lo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efetivamente.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286498" y="4438649"/>
            <a:ext cx="5372100" cy="2171700"/>
            <a:chOff x="6286498" y="4438649"/>
            <a:chExt cx="5372100" cy="2171700"/>
          </a:xfrm>
        </p:grpSpPr>
        <p:sp>
          <p:nvSpPr>
            <p:cNvPr id="48" name="object 48"/>
            <p:cNvSpPr/>
            <p:nvPr/>
          </p:nvSpPr>
          <p:spPr>
            <a:xfrm>
              <a:off x="6286498" y="4438649"/>
              <a:ext cx="38100" cy="2171700"/>
            </a:xfrm>
            <a:custGeom>
              <a:avLst/>
              <a:gdLst/>
              <a:ahLst/>
              <a:cxnLst/>
              <a:rect l="l" t="t" r="r" b="b"/>
              <a:pathLst>
                <a:path w="38100" h="2171700">
                  <a:moveTo>
                    <a:pt x="38100" y="2171699"/>
                  </a:moveTo>
                  <a:lnTo>
                    <a:pt x="4832" y="2152846"/>
                  </a:lnTo>
                  <a:lnTo>
                    <a:pt x="0" y="2138651"/>
                  </a:lnTo>
                  <a:lnTo>
                    <a:pt x="0" y="2133599"/>
                  </a:lnTo>
                  <a:lnTo>
                    <a:pt x="0" y="33047"/>
                  </a:lnTo>
                  <a:lnTo>
                    <a:pt x="28187" y="966"/>
                  </a:lnTo>
                  <a:lnTo>
                    <a:pt x="33047" y="0"/>
                  </a:lnTo>
                  <a:lnTo>
                    <a:pt x="38100" y="0"/>
                  </a:lnTo>
                  <a:lnTo>
                    <a:pt x="38100" y="2171699"/>
                  </a:lnTo>
                  <a:close/>
                </a:path>
              </a:pathLst>
            </a:custGeom>
            <a:solidFill>
              <a:srgbClr val="EF44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48748" y="4438649"/>
              <a:ext cx="2609850" cy="2171700"/>
            </a:xfrm>
            <a:custGeom>
              <a:avLst/>
              <a:gdLst/>
              <a:ahLst/>
              <a:cxnLst/>
              <a:rect l="l" t="t" r="r" b="b"/>
              <a:pathLst>
                <a:path w="2609850" h="2171700">
                  <a:moveTo>
                    <a:pt x="2538653" y="2171699"/>
                  </a:moveTo>
                  <a:lnTo>
                    <a:pt x="71196" y="2171699"/>
                  </a:lnTo>
                  <a:lnTo>
                    <a:pt x="66241" y="2171210"/>
                  </a:lnTo>
                  <a:lnTo>
                    <a:pt x="29705" y="2156076"/>
                  </a:lnTo>
                  <a:lnTo>
                    <a:pt x="3885" y="2120036"/>
                  </a:lnTo>
                  <a:lnTo>
                    <a:pt x="0" y="2100503"/>
                  </a:lnTo>
                  <a:lnTo>
                    <a:pt x="0" y="20954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538653" y="0"/>
                  </a:lnTo>
                  <a:lnTo>
                    <a:pt x="2580144" y="15621"/>
                  </a:lnTo>
                  <a:lnTo>
                    <a:pt x="2605962" y="51661"/>
                  </a:lnTo>
                  <a:lnTo>
                    <a:pt x="2609849" y="71196"/>
                  </a:lnTo>
                  <a:lnTo>
                    <a:pt x="2609849" y="2100503"/>
                  </a:lnTo>
                  <a:lnTo>
                    <a:pt x="2594226" y="2141993"/>
                  </a:lnTo>
                  <a:lnTo>
                    <a:pt x="2558187" y="2167813"/>
                  </a:lnTo>
                  <a:lnTo>
                    <a:pt x="2543607" y="2171210"/>
                  </a:lnTo>
                  <a:lnTo>
                    <a:pt x="2538653" y="2171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239249" y="4629149"/>
              <a:ext cx="400050" cy="495300"/>
            </a:xfrm>
            <a:custGeom>
              <a:avLst/>
              <a:gdLst/>
              <a:ahLst/>
              <a:cxnLst/>
              <a:rect l="l" t="t" r="r" b="b"/>
              <a:pathLst>
                <a:path w="400050" h="495300">
                  <a:moveTo>
                    <a:pt x="200024" y="495299"/>
                  </a:moveTo>
                  <a:lnTo>
                    <a:pt x="161001" y="491456"/>
                  </a:lnTo>
                  <a:lnTo>
                    <a:pt x="123477" y="480074"/>
                  </a:lnTo>
                  <a:lnTo>
                    <a:pt x="88896" y="461589"/>
                  </a:lnTo>
                  <a:lnTo>
                    <a:pt x="58585" y="436713"/>
                  </a:lnTo>
                  <a:lnTo>
                    <a:pt x="33709" y="406403"/>
                  </a:lnTo>
                  <a:lnTo>
                    <a:pt x="15225" y="371820"/>
                  </a:lnTo>
                  <a:lnTo>
                    <a:pt x="3842" y="334297"/>
                  </a:lnTo>
                  <a:lnTo>
                    <a:pt x="0" y="295274"/>
                  </a:lnTo>
                  <a:lnTo>
                    <a:pt x="0" y="200024"/>
                  </a:lnTo>
                  <a:lnTo>
                    <a:pt x="3842" y="161002"/>
                  </a:lnTo>
                  <a:lnTo>
                    <a:pt x="15224" y="123478"/>
                  </a:lnTo>
                  <a:lnTo>
                    <a:pt x="33708" y="88896"/>
                  </a:lnTo>
                  <a:lnTo>
                    <a:pt x="58585" y="58585"/>
                  </a:lnTo>
                  <a:lnTo>
                    <a:pt x="88896" y="33710"/>
                  </a:lnTo>
                  <a:lnTo>
                    <a:pt x="123477" y="15225"/>
                  </a:lnTo>
                  <a:lnTo>
                    <a:pt x="161001" y="3843"/>
                  </a:lnTo>
                  <a:lnTo>
                    <a:pt x="200024" y="0"/>
                  </a:lnTo>
                  <a:lnTo>
                    <a:pt x="209851" y="240"/>
                  </a:lnTo>
                  <a:lnTo>
                    <a:pt x="248638" y="5995"/>
                  </a:lnTo>
                  <a:lnTo>
                    <a:pt x="285557" y="19208"/>
                  </a:lnTo>
                  <a:lnTo>
                    <a:pt x="319189" y="39369"/>
                  </a:lnTo>
                  <a:lnTo>
                    <a:pt x="348241" y="65704"/>
                  </a:lnTo>
                  <a:lnTo>
                    <a:pt x="371597" y="97200"/>
                  </a:lnTo>
                  <a:lnTo>
                    <a:pt x="388361" y="132648"/>
                  </a:lnTo>
                  <a:lnTo>
                    <a:pt x="397887" y="170686"/>
                  </a:lnTo>
                  <a:lnTo>
                    <a:pt x="400049" y="200024"/>
                  </a:lnTo>
                  <a:lnTo>
                    <a:pt x="400049" y="295274"/>
                  </a:lnTo>
                  <a:lnTo>
                    <a:pt x="396206" y="334297"/>
                  </a:lnTo>
                  <a:lnTo>
                    <a:pt x="384823" y="371820"/>
                  </a:lnTo>
                  <a:lnTo>
                    <a:pt x="366338" y="406403"/>
                  </a:lnTo>
                  <a:lnTo>
                    <a:pt x="341463" y="436713"/>
                  </a:lnTo>
                  <a:lnTo>
                    <a:pt x="311151" y="461589"/>
                  </a:lnTo>
                  <a:lnTo>
                    <a:pt x="276570" y="480073"/>
                  </a:lnTo>
                  <a:lnTo>
                    <a:pt x="239047" y="491456"/>
                  </a:lnTo>
                  <a:lnTo>
                    <a:pt x="200024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353549" y="4743449"/>
              <a:ext cx="171449" cy="266699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9740899" y="4740275"/>
            <a:ext cx="16960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25" dirty="0">
                <a:solidFill>
                  <a:srgbClr val="16A24A"/>
                </a:solidFill>
                <a:latin typeface="Gill Sans MT"/>
                <a:cs typeface="Gill Sans MT"/>
              </a:rPr>
              <a:t>Promoção </a:t>
            </a:r>
            <a:r>
              <a:rPr sz="1500" b="1" spc="150" dirty="0">
                <a:solidFill>
                  <a:srgbClr val="16A24A"/>
                </a:solidFill>
                <a:latin typeface="Gill Sans MT"/>
                <a:cs typeface="Gill Sans MT"/>
              </a:rPr>
              <a:t>ativa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226550" y="5205094"/>
            <a:ext cx="2040255" cy="977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3675">
              <a:lnSpc>
                <a:spcPct val="119000"/>
              </a:lnSpc>
              <a:spcBef>
                <a:spcPts val="100"/>
              </a:spcBef>
            </a:pP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Promover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ativamente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seu conteúdo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redes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sociais,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9000"/>
              </a:lnSpc>
            </a:pP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através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e-mail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marketing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alcançando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outros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sites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para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menções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backlinks.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9048748" y="4438649"/>
            <a:ext cx="38100" cy="2171700"/>
          </a:xfrm>
          <a:custGeom>
            <a:avLst/>
            <a:gdLst/>
            <a:ahLst/>
            <a:cxnLst/>
            <a:rect l="l" t="t" r="r" b="b"/>
            <a:pathLst>
              <a:path w="38100" h="2171700">
                <a:moveTo>
                  <a:pt x="38100" y="2171699"/>
                </a:moveTo>
                <a:lnTo>
                  <a:pt x="4832" y="2152846"/>
                </a:lnTo>
                <a:lnTo>
                  <a:pt x="0" y="2138651"/>
                </a:lnTo>
                <a:lnTo>
                  <a:pt x="0" y="2133599"/>
                </a:lnTo>
                <a:lnTo>
                  <a:pt x="0" y="33047"/>
                </a:lnTo>
                <a:lnTo>
                  <a:pt x="28187" y="966"/>
                </a:lnTo>
                <a:lnTo>
                  <a:pt x="33047" y="0"/>
                </a:lnTo>
                <a:lnTo>
                  <a:pt x="38100" y="0"/>
                </a:lnTo>
                <a:lnTo>
                  <a:pt x="38100" y="2171699"/>
                </a:lnTo>
                <a:close/>
              </a:path>
            </a:pathLst>
          </a:custGeom>
          <a:solidFill>
            <a:srgbClr val="0FB9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20700" y="6826250"/>
            <a:ext cx="366141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6A7280"/>
                </a:solidFill>
                <a:latin typeface="Yu Gothic"/>
                <a:cs typeface="Yu Gothic"/>
              </a:rPr>
              <a:t>⚠</a:t>
            </a:r>
            <a:r>
              <a:rPr sz="1350" b="1" spc="190" dirty="0">
                <a:solidFill>
                  <a:srgbClr val="6A7280"/>
                </a:solidFill>
                <a:latin typeface="Yu Gothic"/>
                <a:cs typeface="Yu Gothic"/>
              </a:rPr>
              <a:t> </a:t>
            </a:r>
            <a:r>
              <a:rPr sz="1800" spc="89" baseline="2314" dirty="0">
                <a:solidFill>
                  <a:srgbClr val="6A7280"/>
                </a:solidFill>
                <a:latin typeface="Trebuchet MS"/>
                <a:cs typeface="Trebuchet MS"/>
              </a:rPr>
              <a:t>Evite</a:t>
            </a:r>
            <a:r>
              <a:rPr sz="1800" spc="7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172" baseline="2314" dirty="0">
                <a:solidFill>
                  <a:srgbClr val="6A7280"/>
                </a:solidFill>
                <a:latin typeface="Trebuchet MS"/>
                <a:cs typeface="Trebuchet MS"/>
              </a:rPr>
              <a:t>esses</a:t>
            </a:r>
            <a:r>
              <a:rPr sz="1800" spc="7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89" baseline="2314" dirty="0">
                <a:solidFill>
                  <a:srgbClr val="6A7280"/>
                </a:solidFill>
                <a:latin typeface="Trebuchet MS"/>
                <a:cs typeface="Trebuchet MS"/>
              </a:rPr>
              <a:t>erros</a:t>
            </a:r>
            <a:r>
              <a:rPr sz="1800" spc="7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120" baseline="2314" dirty="0">
                <a:solidFill>
                  <a:srgbClr val="6A7280"/>
                </a:solidFill>
                <a:latin typeface="Trebuchet MS"/>
                <a:cs typeface="Trebuchet MS"/>
              </a:rPr>
              <a:t>para</a:t>
            </a:r>
            <a:r>
              <a:rPr sz="1800" spc="7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195" baseline="2314" dirty="0">
                <a:solidFill>
                  <a:srgbClr val="6A7280"/>
                </a:solidFill>
                <a:latin typeface="Trebuchet MS"/>
                <a:cs typeface="Trebuchet MS"/>
              </a:rPr>
              <a:t>um</a:t>
            </a:r>
            <a:r>
              <a:rPr sz="1800" spc="15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209" baseline="2314" dirty="0">
                <a:solidFill>
                  <a:srgbClr val="6A7280"/>
                </a:solidFill>
                <a:latin typeface="Trebuchet MS"/>
                <a:cs typeface="Trebuchet MS"/>
              </a:rPr>
              <a:t>SEO</a:t>
            </a:r>
            <a:r>
              <a:rPr sz="1800" spc="7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142" baseline="2314" dirty="0">
                <a:solidFill>
                  <a:srgbClr val="6A7280"/>
                </a:solidFill>
                <a:latin typeface="Trebuchet MS"/>
                <a:cs typeface="Trebuchet MS"/>
              </a:rPr>
              <a:t>com</a:t>
            </a:r>
            <a:r>
              <a:rPr sz="1800" spc="7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82" baseline="2314" dirty="0">
                <a:solidFill>
                  <a:srgbClr val="6A7280"/>
                </a:solidFill>
                <a:latin typeface="Trebuchet MS"/>
                <a:cs typeface="Trebuchet MS"/>
              </a:rPr>
              <a:t>IA</a:t>
            </a:r>
            <a:r>
              <a:rPr sz="1800" spc="7" baseline="2314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800" spc="-15" baseline="2314" dirty="0">
                <a:solidFill>
                  <a:srgbClr val="6A7280"/>
                </a:solidFill>
                <a:latin typeface="Trebuchet MS"/>
                <a:cs typeface="Trebuchet MS"/>
              </a:rPr>
              <a:t>eficaz</a:t>
            </a:r>
            <a:endParaRPr sz="1800" baseline="231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610475"/>
            <a:chOff x="0" y="0"/>
            <a:chExt cx="12192000" cy="76104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6104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75" dirty="0"/>
              <a:t>Conclusão:</a:t>
            </a:r>
            <a:r>
              <a:rPr spc="60" dirty="0"/>
              <a:t> </a:t>
            </a:r>
            <a:r>
              <a:rPr spc="315" dirty="0"/>
              <a:t>O</a:t>
            </a:r>
            <a:r>
              <a:rPr spc="55" dirty="0"/>
              <a:t> </a:t>
            </a:r>
            <a:r>
              <a:rPr spc="105" dirty="0"/>
              <a:t>futuro</a:t>
            </a:r>
            <a:r>
              <a:rPr spc="60" dirty="0"/>
              <a:t> </a:t>
            </a:r>
            <a:r>
              <a:rPr spc="210" dirty="0"/>
              <a:t>do</a:t>
            </a:r>
            <a:r>
              <a:rPr spc="60" dirty="0"/>
              <a:t> </a:t>
            </a:r>
            <a:r>
              <a:rPr spc="335" dirty="0"/>
              <a:t>SEO</a:t>
            </a:r>
            <a:r>
              <a:rPr spc="60" dirty="0"/>
              <a:t> </a:t>
            </a:r>
            <a:r>
              <a:rPr spc="245" dirty="0"/>
              <a:t>com</a:t>
            </a:r>
            <a:r>
              <a:rPr spc="55" dirty="0"/>
              <a:t> </a:t>
            </a:r>
            <a:r>
              <a:rPr spc="125" dirty="0"/>
              <a:t>IA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33399" y="4676774"/>
            <a:ext cx="5257800" cy="1638300"/>
            <a:chOff x="533399" y="4676774"/>
            <a:chExt cx="5257800" cy="1638300"/>
          </a:xfrm>
        </p:grpSpPr>
        <p:sp>
          <p:nvSpPr>
            <p:cNvPr id="7" name="object 7"/>
            <p:cNvSpPr/>
            <p:nvPr/>
          </p:nvSpPr>
          <p:spPr>
            <a:xfrm>
              <a:off x="533399" y="4676774"/>
              <a:ext cx="5257800" cy="1638300"/>
            </a:xfrm>
            <a:custGeom>
              <a:avLst/>
              <a:gdLst/>
              <a:ahLst/>
              <a:cxnLst/>
              <a:rect l="l" t="t" r="r" b="b"/>
              <a:pathLst>
                <a:path w="5257800" h="1638300">
                  <a:moveTo>
                    <a:pt x="5186602" y="1638299"/>
                  </a:moveTo>
                  <a:lnTo>
                    <a:pt x="71196" y="1638299"/>
                  </a:lnTo>
                  <a:lnTo>
                    <a:pt x="66241" y="1637811"/>
                  </a:lnTo>
                  <a:lnTo>
                    <a:pt x="29705" y="1622676"/>
                  </a:lnTo>
                  <a:lnTo>
                    <a:pt x="3885" y="1586636"/>
                  </a:lnTo>
                  <a:lnTo>
                    <a:pt x="0" y="1567103"/>
                  </a:lnTo>
                  <a:lnTo>
                    <a:pt x="0" y="15620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186602" y="0"/>
                  </a:lnTo>
                  <a:lnTo>
                    <a:pt x="5228093" y="15621"/>
                  </a:lnTo>
                  <a:lnTo>
                    <a:pt x="5253912" y="51661"/>
                  </a:lnTo>
                  <a:lnTo>
                    <a:pt x="5257799" y="71196"/>
                  </a:lnTo>
                  <a:lnTo>
                    <a:pt x="5257799" y="1567103"/>
                  </a:lnTo>
                  <a:lnTo>
                    <a:pt x="5242177" y="1608593"/>
                  </a:lnTo>
                  <a:lnTo>
                    <a:pt x="5206137" y="1634413"/>
                  </a:lnTo>
                  <a:lnTo>
                    <a:pt x="5191557" y="1637811"/>
                  </a:lnTo>
                  <a:lnTo>
                    <a:pt x="5186602" y="16382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61999" y="4905374"/>
              <a:ext cx="266700" cy="381000"/>
            </a:xfrm>
            <a:custGeom>
              <a:avLst/>
              <a:gdLst/>
              <a:ahLst/>
              <a:cxnLst/>
              <a:rect l="l" t="t" r="r" b="b"/>
              <a:pathLst>
                <a:path w="266700" h="381000">
                  <a:moveTo>
                    <a:pt x="133349" y="380999"/>
                  </a:moveTo>
                  <a:lnTo>
                    <a:pt x="94639" y="375258"/>
                  </a:lnTo>
                  <a:lnTo>
                    <a:pt x="59264" y="358525"/>
                  </a:lnTo>
                  <a:lnTo>
                    <a:pt x="30267" y="332246"/>
                  </a:lnTo>
                  <a:lnTo>
                    <a:pt x="10150" y="298679"/>
                  </a:lnTo>
                  <a:lnTo>
                    <a:pt x="640" y="260720"/>
                  </a:lnTo>
                  <a:lnTo>
                    <a:pt x="0" y="247649"/>
                  </a:lnTo>
                  <a:lnTo>
                    <a:pt x="0" y="133349"/>
                  </a:lnTo>
                  <a:lnTo>
                    <a:pt x="5740" y="94639"/>
                  </a:lnTo>
                  <a:lnTo>
                    <a:pt x="22473" y="59264"/>
                  </a:lnTo>
                  <a:lnTo>
                    <a:pt x="48752" y="30267"/>
                  </a:lnTo>
                  <a:lnTo>
                    <a:pt x="82319" y="10149"/>
                  </a:lnTo>
                  <a:lnTo>
                    <a:pt x="120279" y="640"/>
                  </a:lnTo>
                  <a:lnTo>
                    <a:pt x="133349" y="0"/>
                  </a:lnTo>
                  <a:lnTo>
                    <a:pt x="139901" y="160"/>
                  </a:lnTo>
                  <a:lnTo>
                    <a:pt x="178266" y="7791"/>
                  </a:lnTo>
                  <a:lnTo>
                    <a:pt x="212793" y="26245"/>
                  </a:lnTo>
                  <a:lnTo>
                    <a:pt x="240453" y="53906"/>
                  </a:lnTo>
                  <a:lnTo>
                    <a:pt x="258908" y="88432"/>
                  </a:lnTo>
                  <a:lnTo>
                    <a:pt x="266539" y="126798"/>
                  </a:lnTo>
                  <a:lnTo>
                    <a:pt x="266699" y="133349"/>
                  </a:lnTo>
                  <a:lnTo>
                    <a:pt x="266699" y="247649"/>
                  </a:lnTo>
                  <a:lnTo>
                    <a:pt x="260959" y="286359"/>
                  </a:lnTo>
                  <a:lnTo>
                    <a:pt x="244226" y="321734"/>
                  </a:lnTo>
                  <a:lnTo>
                    <a:pt x="217947" y="350731"/>
                  </a:lnTo>
                  <a:lnTo>
                    <a:pt x="184380" y="370848"/>
                  </a:lnTo>
                  <a:lnTo>
                    <a:pt x="146420" y="380359"/>
                  </a:lnTo>
                  <a:lnTo>
                    <a:pt x="133349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9" y="5019674"/>
              <a:ext cx="104774" cy="14287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20700" y="1331849"/>
            <a:ext cx="5201920" cy="30067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26299"/>
              </a:lnSpc>
              <a:spcBef>
                <a:spcPts val="70"/>
              </a:spcBef>
            </a:pPr>
            <a:r>
              <a:rPr sz="1550" spc="14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5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5" dirty="0">
                <a:solidFill>
                  <a:srgbClr val="374050"/>
                </a:solidFill>
                <a:latin typeface="Trebuchet MS"/>
                <a:cs typeface="Trebuchet MS"/>
              </a:rPr>
              <a:t>era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374050"/>
                </a:solidFill>
                <a:latin typeface="Trebuchet MS"/>
                <a:cs typeface="Trebuchet MS"/>
              </a:rPr>
              <a:t>do</a:t>
            </a:r>
            <a:r>
              <a:rPr sz="15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8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374050"/>
                </a:solidFill>
                <a:latin typeface="Trebuchet MS"/>
                <a:cs typeface="Trebuchet MS"/>
              </a:rPr>
              <a:t>tradicional</a:t>
            </a:r>
            <a:r>
              <a:rPr sz="15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está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40" dirty="0">
                <a:solidFill>
                  <a:srgbClr val="374050"/>
                </a:solidFill>
                <a:latin typeface="Trebuchet MS"/>
                <a:cs typeface="Trebuchet MS"/>
              </a:rPr>
              <a:t>se</a:t>
            </a:r>
            <a:r>
              <a:rPr sz="15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5" dirty="0">
                <a:solidFill>
                  <a:srgbClr val="374050"/>
                </a:solidFill>
                <a:latin typeface="Trebuchet MS"/>
                <a:cs typeface="Trebuchet MS"/>
              </a:rPr>
              <a:t>transformando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rapidamente,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374050"/>
                </a:solidFill>
                <a:latin typeface="Trebuchet MS"/>
                <a:cs typeface="Trebuchet MS"/>
              </a:rPr>
              <a:t>inteligência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dirty="0">
                <a:solidFill>
                  <a:srgbClr val="374050"/>
                </a:solidFill>
                <a:latin typeface="Trebuchet MS"/>
                <a:cs typeface="Trebuchet MS"/>
              </a:rPr>
              <a:t>artificial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20" dirty="0">
                <a:solidFill>
                  <a:srgbClr val="374050"/>
                </a:solidFill>
                <a:latin typeface="Trebuchet MS"/>
                <a:cs typeface="Trebuchet MS"/>
              </a:rPr>
              <a:t>não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é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20" dirty="0">
                <a:solidFill>
                  <a:srgbClr val="374050"/>
                </a:solidFill>
                <a:latin typeface="Trebuchet MS"/>
                <a:cs typeface="Trebuchet MS"/>
              </a:rPr>
              <a:t>apenas </a:t>
            </a:r>
            <a:r>
              <a:rPr sz="1550" spc="165" dirty="0">
                <a:solidFill>
                  <a:srgbClr val="374050"/>
                </a:solidFill>
                <a:latin typeface="Trebuchet MS"/>
                <a:cs typeface="Trebuchet MS"/>
              </a:rPr>
              <a:t>uma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ferramenta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45" dirty="0">
                <a:solidFill>
                  <a:srgbClr val="374050"/>
                </a:solidFill>
                <a:latin typeface="Trebuchet MS"/>
                <a:cs typeface="Trebuchet MS"/>
              </a:rPr>
              <a:t>auxiliar,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80" dirty="0">
                <a:solidFill>
                  <a:srgbClr val="374050"/>
                </a:solidFill>
                <a:latin typeface="Trebuchet MS"/>
                <a:cs typeface="Trebuchet MS"/>
              </a:rPr>
              <a:t>mas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motor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374050"/>
                </a:solidFill>
                <a:latin typeface="Trebuchet MS"/>
                <a:cs typeface="Trebuchet MS"/>
              </a:rPr>
              <a:t>central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da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otimização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para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mecanismos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0" dirty="0">
                <a:solidFill>
                  <a:srgbClr val="374050"/>
                </a:solidFill>
                <a:latin typeface="Trebuchet MS"/>
                <a:cs typeface="Trebuchet MS"/>
              </a:rPr>
              <a:t>busca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60" dirty="0">
                <a:solidFill>
                  <a:srgbClr val="374050"/>
                </a:solidFill>
                <a:latin typeface="Trebuchet MS"/>
                <a:cs typeface="Trebuchet MS"/>
              </a:rPr>
              <a:t>em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374050"/>
                </a:solidFill>
                <a:latin typeface="Trebuchet MS"/>
                <a:cs typeface="Trebuchet MS"/>
              </a:rPr>
              <a:t>2025.</a:t>
            </a:r>
            <a:endParaRPr sz="15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85"/>
              </a:spcBef>
            </a:pPr>
            <a:endParaRPr sz="1550">
              <a:latin typeface="Trebuchet MS"/>
              <a:cs typeface="Trebuchet MS"/>
            </a:endParaRPr>
          </a:p>
          <a:p>
            <a:pPr marL="12700" marR="41910">
              <a:lnSpc>
                <a:spcPct val="126000"/>
              </a:lnSpc>
            </a:pPr>
            <a:r>
              <a:rPr sz="1550" spc="160" dirty="0">
                <a:solidFill>
                  <a:srgbClr val="374050"/>
                </a:solidFill>
                <a:latin typeface="Trebuchet MS"/>
                <a:cs typeface="Trebuchet MS"/>
              </a:rPr>
              <a:t>As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0" dirty="0">
                <a:solidFill>
                  <a:srgbClr val="374050"/>
                </a:solidFill>
                <a:latin typeface="Trebuchet MS"/>
                <a:cs typeface="Trebuchet MS"/>
              </a:rPr>
              <a:t>empresas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profissionais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4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agirem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20" dirty="0">
                <a:solidFill>
                  <a:srgbClr val="374050"/>
                </a:solidFill>
                <a:latin typeface="Trebuchet MS"/>
                <a:cs typeface="Trebuchet MS"/>
              </a:rPr>
              <a:t>agora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para </a:t>
            </a:r>
            <a:r>
              <a:rPr sz="1550" spc="85" dirty="0">
                <a:solidFill>
                  <a:srgbClr val="374050"/>
                </a:solidFill>
                <a:latin typeface="Trebuchet MS"/>
                <a:cs typeface="Trebuchet MS"/>
              </a:rPr>
              <a:t>adotar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374050"/>
                </a:solidFill>
                <a:latin typeface="Trebuchet MS"/>
                <a:cs typeface="Trebuchet MS"/>
              </a:rPr>
              <a:t>refinar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55" dirty="0">
                <a:solidFill>
                  <a:srgbClr val="374050"/>
                </a:solidFill>
                <a:latin typeface="Trebuchet MS"/>
                <a:cs typeface="Trebuchet MS"/>
              </a:rPr>
              <a:t>essas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estratégias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374050"/>
                </a:solidFill>
                <a:latin typeface="Trebuchet MS"/>
                <a:cs typeface="Trebuchet MS"/>
              </a:rPr>
              <a:t>estarão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à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374050"/>
                </a:solidFill>
                <a:latin typeface="Trebuchet MS"/>
                <a:cs typeface="Trebuchet MS"/>
              </a:rPr>
              <a:t>frente </a:t>
            </a:r>
            <a:r>
              <a:rPr sz="1550" spc="125" dirty="0">
                <a:solidFill>
                  <a:srgbClr val="374050"/>
                </a:solidFill>
                <a:latin typeface="Trebuchet MS"/>
                <a:cs typeface="Trebuchet MS"/>
              </a:rPr>
              <a:t>da</a:t>
            </a:r>
            <a:r>
              <a:rPr sz="15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374050"/>
                </a:solidFill>
                <a:latin typeface="Trebuchet MS"/>
                <a:cs typeface="Trebuchet MS"/>
              </a:rPr>
              <a:t>concorrência,</a:t>
            </a:r>
            <a:r>
              <a:rPr sz="15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374050"/>
                </a:solidFill>
                <a:latin typeface="Trebuchet MS"/>
                <a:cs typeface="Trebuchet MS"/>
              </a:rPr>
              <a:t>garantindo</a:t>
            </a:r>
            <a:r>
              <a:rPr sz="15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relevância</a:t>
            </a:r>
            <a:r>
              <a:rPr sz="1550" spc="50" dirty="0">
                <a:solidFill>
                  <a:srgbClr val="374050"/>
                </a:solidFill>
                <a:latin typeface="Trebuchet MS"/>
                <a:cs typeface="Trebuchet MS"/>
              </a:rPr>
              <a:t> e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crescimento</a:t>
            </a:r>
            <a:r>
              <a:rPr sz="15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60" dirty="0">
                <a:solidFill>
                  <a:srgbClr val="374050"/>
                </a:solidFill>
                <a:latin typeface="Trebuchet MS"/>
                <a:cs typeface="Trebuchet MS"/>
              </a:rPr>
              <a:t>em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80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374050"/>
                </a:solidFill>
                <a:latin typeface="Trebuchet MS"/>
                <a:cs typeface="Trebuchet MS"/>
              </a:rPr>
              <a:t>ambiente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374050"/>
                </a:solidFill>
                <a:latin typeface="Trebuchet MS"/>
                <a:cs typeface="Trebuchet MS"/>
              </a:rPr>
              <a:t>digital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4" dirty="0">
                <a:solidFill>
                  <a:srgbClr val="374050"/>
                </a:solidFill>
                <a:latin typeface="Trebuchet MS"/>
                <a:cs typeface="Trebuchet MS"/>
              </a:rPr>
              <a:t>cada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374050"/>
                </a:solidFill>
                <a:latin typeface="Trebuchet MS"/>
                <a:cs typeface="Trebuchet MS"/>
              </a:rPr>
              <a:t>vez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374050"/>
                </a:solidFill>
                <a:latin typeface="Trebuchet MS"/>
                <a:cs typeface="Trebuchet MS"/>
              </a:rPr>
              <a:t>mais </a:t>
            </a:r>
            <a:r>
              <a:rPr sz="1550" spc="95" dirty="0">
                <a:solidFill>
                  <a:srgbClr val="374050"/>
                </a:solidFill>
                <a:latin typeface="Trebuchet MS"/>
                <a:cs typeface="Trebuchet MS"/>
              </a:rPr>
              <a:t>impulsionado</a:t>
            </a:r>
            <a:r>
              <a:rPr sz="15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pela</a:t>
            </a:r>
            <a:r>
              <a:rPr sz="15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65" dirty="0">
                <a:solidFill>
                  <a:srgbClr val="374050"/>
                </a:solidFill>
                <a:latin typeface="Trebuchet MS"/>
                <a:cs typeface="Trebuchet MS"/>
              </a:rPr>
              <a:t>inteligência</a:t>
            </a:r>
            <a:r>
              <a:rPr sz="15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374050"/>
                </a:solidFill>
                <a:latin typeface="Trebuchet MS"/>
                <a:cs typeface="Trebuchet MS"/>
              </a:rPr>
              <a:t>artificial.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9299" y="4959350"/>
            <a:ext cx="446722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065">
              <a:lnSpc>
                <a:spcPct val="100000"/>
              </a:lnSpc>
              <a:spcBef>
                <a:spcPts val="100"/>
              </a:spcBef>
            </a:pP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Oportunidade</a:t>
            </a:r>
            <a:r>
              <a:rPr sz="1500" b="1" spc="10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30" dirty="0">
                <a:solidFill>
                  <a:srgbClr val="15803C"/>
                </a:solidFill>
                <a:latin typeface="Gill Sans MT"/>
                <a:cs typeface="Gill Sans MT"/>
              </a:rPr>
              <a:t>transitória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  <a:spcBef>
                <a:spcPts val="1290"/>
              </a:spcBef>
            </a:pP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oportunidade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dominar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cenário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AI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SEO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é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imensa, </a:t>
            </a:r>
            <a:r>
              <a:rPr sz="1200" spc="130" dirty="0">
                <a:solidFill>
                  <a:srgbClr val="4A5462"/>
                </a:solidFill>
                <a:latin typeface="Trebuchet MS"/>
                <a:cs typeface="Trebuchet MS"/>
              </a:rPr>
              <a:t>mas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transitória.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 Aqueles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se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 adaptarem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agora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terão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vantagem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sobre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concorrentes.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00798" y="1885949"/>
            <a:ext cx="5257800" cy="4305300"/>
            <a:chOff x="6400798" y="1885949"/>
            <a:chExt cx="5257800" cy="4305300"/>
          </a:xfrm>
        </p:grpSpPr>
        <p:sp>
          <p:nvSpPr>
            <p:cNvPr id="13" name="object 13"/>
            <p:cNvSpPr/>
            <p:nvPr/>
          </p:nvSpPr>
          <p:spPr>
            <a:xfrm>
              <a:off x="6400798" y="5429249"/>
              <a:ext cx="5257800" cy="762000"/>
            </a:xfrm>
            <a:custGeom>
              <a:avLst/>
              <a:gdLst/>
              <a:ahLst/>
              <a:cxnLst/>
              <a:rect l="l" t="t" r="r" b="b"/>
              <a:pathLst>
                <a:path w="5257800" h="762000">
                  <a:moveTo>
                    <a:pt x="5186603" y="761999"/>
                  </a:moveTo>
                  <a:lnTo>
                    <a:pt x="71197" y="761999"/>
                  </a:lnTo>
                  <a:lnTo>
                    <a:pt x="66241" y="761511"/>
                  </a:lnTo>
                  <a:lnTo>
                    <a:pt x="29705" y="746377"/>
                  </a:lnTo>
                  <a:lnTo>
                    <a:pt x="3885" y="710337"/>
                  </a:lnTo>
                  <a:lnTo>
                    <a:pt x="0" y="690803"/>
                  </a:lnTo>
                  <a:lnTo>
                    <a:pt x="0" y="6857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7" y="0"/>
                  </a:lnTo>
                  <a:lnTo>
                    <a:pt x="5186603" y="0"/>
                  </a:lnTo>
                  <a:lnTo>
                    <a:pt x="5228093" y="15621"/>
                  </a:lnTo>
                  <a:lnTo>
                    <a:pt x="5253912" y="51661"/>
                  </a:lnTo>
                  <a:lnTo>
                    <a:pt x="5257799" y="71196"/>
                  </a:lnTo>
                  <a:lnTo>
                    <a:pt x="5257799" y="690803"/>
                  </a:lnTo>
                  <a:lnTo>
                    <a:pt x="5242176" y="732293"/>
                  </a:lnTo>
                  <a:lnTo>
                    <a:pt x="5206137" y="758113"/>
                  </a:lnTo>
                  <a:lnTo>
                    <a:pt x="5191557" y="761511"/>
                  </a:lnTo>
                  <a:lnTo>
                    <a:pt x="5186603" y="761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400799" y="1885949"/>
              <a:ext cx="285750" cy="381000"/>
            </a:xfrm>
            <a:custGeom>
              <a:avLst/>
              <a:gdLst/>
              <a:ahLst/>
              <a:cxnLst/>
              <a:rect l="l" t="t" r="r" b="b"/>
              <a:pathLst>
                <a:path w="285750" h="381000">
                  <a:moveTo>
                    <a:pt x="142874" y="380999"/>
                  </a:moveTo>
                  <a:lnTo>
                    <a:pt x="101399" y="374849"/>
                  </a:lnTo>
                  <a:lnTo>
                    <a:pt x="63497" y="356920"/>
                  </a:lnTo>
                  <a:lnTo>
                    <a:pt x="32429" y="328764"/>
                  </a:lnTo>
                  <a:lnTo>
                    <a:pt x="10874" y="292800"/>
                  </a:lnTo>
                  <a:lnTo>
                    <a:pt x="685" y="252129"/>
                  </a:lnTo>
                  <a:lnTo>
                    <a:pt x="0" y="238124"/>
                  </a:lnTo>
                  <a:lnTo>
                    <a:pt x="0" y="142874"/>
                  </a:lnTo>
                  <a:lnTo>
                    <a:pt x="6149" y="101399"/>
                  </a:lnTo>
                  <a:lnTo>
                    <a:pt x="24078" y="63497"/>
                  </a:lnTo>
                  <a:lnTo>
                    <a:pt x="52234" y="32429"/>
                  </a:lnTo>
                  <a:lnTo>
                    <a:pt x="88198" y="10875"/>
                  </a:lnTo>
                  <a:lnTo>
                    <a:pt x="128870" y="686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1" y="28120"/>
                  </a:lnTo>
                  <a:lnTo>
                    <a:pt x="257628" y="57756"/>
                  </a:lnTo>
                  <a:lnTo>
                    <a:pt x="277401" y="94749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749" y="238124"/>
                  </a:lnTo>
                  <a:lnTo>
                    <a:pt x="279598" y="279599"/>
                  </a:lnTo>
                  <a:lnTo>
                    <a:pt x="261670" y="317501"/>
                  </a:lnTo>
                  <a:lnTo>
                    <a:pt x="233513" y="348569"/>
                  </a:lnTo>
                  <a:lnTo>
                    <a:pt x="197549" y="370124"/>
                  </a:lnTo>
                  <a:lnTo>
                    <a:pt x="156879" y="380313"/>
                  </a:lnTo>
                  <a:lnTo>
                    <a:pt x="142874" y="3809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6999" y="1981199"/>
              <a:ext cx="133349" cy="19049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400799" y="2762249"/>
              <a:ext cx="266700" cy="381000"/>
            </a:xfrm>
            <a:custGeom>
              <a:avLst/>
              <a:gdLst/>
              <a:ahLst/>
              <a:cxnLst/>
              <a:rect l="l" t="t" r="r" b="b"/>
              <a:pathLst>
                <a:path w="266700" h="381000">
                  <a:moveTo>
                    <a:pt x="133349" y="380999"/>
                  </a:moveTo>
                  <a:lnTo>
                    <a:pt x="94639" y="375258"/>
                  </a:lnTo>
                  <a:lnTo>
                    <a:pt x="59264" y="358526"/>
                  </a:lnTo>
                  <a:lnTo>
                    <a:pt x="30267" y="332247"/>
                  </a:lnTo>
                  <a:lnTo>
                    <a:pt x="10149" y="298680"/>
                  </a:lnTo>
                  <a:lnTo>
                    <a:pt x="640" y="260720"/>
                  </a:lnTo>
                  <a:lnTo>
                    <a:pt x="0" y="247649"/>
                  </a:lnTo>
                  <a:lnTo>
                    <a:pt x="0" y="133349"/>
                  </a:lnTo>
                  <a:lnTo>
                    <a:pt x="5740" y="94639"/>
                  </a:lnTo>
                  <a:lnTo>
                    <a:pt x="22472" y="59264"/>
                  </a:lnTo>
                  <a:lnTo>
                    <a:pt x="48752" y="30267"/>
                  </a:lnTo>
                  <a:lnTo>
                    <a:pt x="82318" y="10150"/>
                  </a:lnTo>
                  <a:lnTo>
                    <a:pt x="120279" y="640"/>
                  </a:lnTo>
                  <a:lnTo>
                    <a:pt x="133349" y="0"/>
                  </a:lnTo>
                  <a:lnTo>
                    <a:pt x="139901" y="160"/>
                  </a:lnTo>
                  <a:lnTo>
                    <a:pt x="178266" y="7791"/>
                  </a:lnTo>
                  <a:lnTo>
                    <a:pt x="212792" y="26246"/>
                  </a:lnTo>
                  <a:lnTo>
                    <a:pt x="240452" y="53906"/>
                  </a:lnTo>
                  <a:lnTo>
                    <a:pt x="258907" y="88432"/>
                  </a:lnTo>
                  <a:lnTo>
                    <a:pt x="266539" y="126798"/>
                  </a:lnTo>
                  <a:lnTo>
                    <a:pt x="266699" y="133349"/>
                  </a:lnTo>
                  <a:lnTo>
                    <a:pt x="266699" y="247649"/>
                  </a:lnTo>
                  <a:lnTo>
                    <a:pt x="260958" y="286359"/>
                  </a:lnTo>
                  <a:lnTo>
                    <a:pt x="244225" y="321734"/>
                  </a:lnTo>
                  <a:lnTo>
                    <a:pt x="217946" y="350731"/>
                  </a:lnTo>
                  <a:lnTo>
                    <a:pt x="184379" y="370848"/>
                  </a:lnTo>
                  <a:lnTo>
                    <a:pt x="146420" y="380359"/>
                  </a:lnTo>
                  <a:lnTo>
                    <a:pt x="133349" y="3809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6999" y="2857499"/>
              <a:ext cx="114299" cy="19049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400799" y="3638549"/>
              <a:ext cx="285750" cy="381000"/>
            </a:xfrm>
            <a:custGeom>
              <a:avLst/>
              <a:gdLst/>
              <a:ahLst/>
              <a:cxnLst/>
              <a:rect l="l" t="t" r="r" b="b"/>
              <a:pathLst>
                <a:path w="285750" h="381000">
                  <a:moveTo>
                    <a:pt x="142874" y="380999"/>
                  </a:moveTo>
                  <a:lnTo>
                    <a:pt x="101399" y="374848"/>
                  </a:lnTo>
                  <a:lnTo>
                    <a:pt x="63497" y="356920"/>
                  </a:lnTo>
                  <a:lnTo>
                    <a:pt x="32429" y="328764"/>
                  </a:lnTo>
                  <a:lnTo>
                    <a:pt x="10874" y="292800"/>
                  </a:lnTo>
                  <a:lnTo>
                    <a:pt x="685" y="252129"/>
                  </a:lnTo>
                  <a:lnTo>
                    <a:pt x="0" y="238124"/>
                  </a:lnTo>
                  <a:lnTo>
                    <a:pt x="0" y="142874"/>
                  </a:lnTo>
                  <a:lnTo>
                    <a:pt x="6149" y="101399"/>
                  </a:lnTo>
                  <a:lnTo>
                    <a:pt x="24078" y="63496"/>
                  </a:lnTo>
                  <a:lnTo>
                    <a:pt x="52234" y="32429"/>
                  </a:lnTo>
                  <a:lnTo>
                    <a:pt x="88198" y="10875"/>
                  </a:lnTo>
                  <a:lnTo>
                    <a:pt x="128870" y="686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1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749" y="238124"/>
                  </a:lnTo>
                  <a:lnTo>
                    <a:pt x="279598" y="279599"/>
                  </a:lnTo>
                  <a:lnTo>
                    <a:pt x="261670" y="317501"/>
                  </a:lnTo>
                  <a:lnTo>
                    <a:pt x="233513" y="348569"/>
                  </a:lnTo>
                  <a:lnTo>
                    <a:pt x="197549" y="370123"/>
                  </a:lnTo>
                  <a:lnTo>
                    <a:pt x="156879" y="380313"/>
                  </a:lnTo>
                  <a:lnTo>
                    <a:pt x="142874" y="3809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6999" y="3733799"/>
              <a:ext cx="133349" cy="1904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400799" y="4514849"/>
              <a:ext cx="285750" cy="381000"/>
            </a:xfrm>
            <a:custGeom>
              <a:avLst/>
              <a:gdLst/>
              <a:ahLst/>
              <a:cxnLst/>
              <a:rect l="l" t="t" r="r" b="b"/>
              <a:pathLst>
                <a:path w="285750" h="381000">
                  <a:moveTo>
                    <a:pt x="142874" y="380999"/>
                  </a:moveTo>
                  <a:lnTo>
                    <a:pt x="101399" y="374848"/>
                  </a:lnTo>
                  <a:lnTo>
                    <a:pt x="63497" y="356920"/>
                  </a:lnTo>
                  <a:lnTo>
                    <a:pt x="32429" y="328764"/>
                  </a:lnTo>
                  <a:lnTo>
                    <a:pt x="10874" y="292800"/>
                  </a:lnTo>
                  <a:lnTo>
                    <a:pt x="685" y="252129"/>
                  </a:lnTo>
                  <a:lnTo>
                    <a:pt x="0" y="238124"/>
                  </a:lnTo>
                  <a:lnTo>
                    <a:pt x="0" y="142874"/>
                  </a:lnTo>
                  <a:lnTo>
                    <a:pt x="6149" y="101399"/>
                  </a:lnTo>
                  <a:lnTo>
                    <a:pt x="24078" y="63496"/>
                  </a:lnTo>
                  <a:lnTo>
                    <a:pt x="52234" y="32429"/>
                  </a:lnTo>
                  <a:lnTo>
                    <a:pt x="88198" y="10875"/>
                  </a:lnTo>
                  <a:lnTo>
                    <a:pt x="128870" y="686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0998" y="8347"/>
                  </a:lnTo>
                  <a:lnTo>
                    <a:pt x="227991" y="28120"/>
                  </a:lnTo>
                  <a:lnTo>
                    <a:pt x="257628" y="57756"/>
                  </a:lnTo>
                  <a:lnTo>
                    <a:pt x="277401" y="94748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749" y="238124"/>
                  </a:lnTo>
                  <a:lnTo>
                    <a:pt x="279598" y="279599"/>
                  </a:lnTo>
                  <a:lnTo>
                    <a:pt x="261670" y="317501"/>
                  </a:lnTo>
                  <a:lnTo>
                    <a:pt x="233513" y="348569"/>
                  </a:lnTo>
                  <a:lnTo>
                    <a:pt x="197549" y="370123"/>
                  </a:lnTo>
                  <a:lnTo>
                    <a:pt x="156879" y="380313"/>
                  </a:lnTo>
                  <a:lnTo>
                    <a:pt x="142874" y="3809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76999" y="4610099"/>
              <a:ext cx="133349" cy="1904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53199" y="5619749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9" y="374438"/>
                  </a:lnTo>
                  <a:lnTo>
                    <a:pt x="67730" y="355315"/>
                  </a:lnTo>
                  <a:lnTo>
                    <a:pt x="34591" y="325281"/>
                  </a:lnTo>
                  <a:lnTo>
                    <a:pt x="11600" y="286920"/>
                  </a:lnTo>
                  <a:lnTo>
                    <a:pt x="732" y="243538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60" y="108159"/>
                  </a:lnTo>
                  <a:lnTo>
                    <a:pt x="25683" y="67730"/>
                  </a:lnTo>
                  <a:lnTo>
                    <a:pt x="55717" y="34591"/>
                  </a:lnTo>
                  <a:lnTo>
                    <a:pt x="94077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2" y="29995"/>
                  </a:lnTo>
                  <a:lnTo>
                    <a:pt x="274804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9" y="272839"/>
                  </a:lnTo>
                  <a:lnTo>
                    <a:pt x="279115" y="313268"/>
                  </a:lnTo>
                  <a:lnTo>
                    <a:pt x="249082" y="346407"/>
                  </a:lnTo>
                  <a:lnTo>
                    <a:pt x="210720" y="369398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FE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629399" y="5734049"/>
              <a:ext cx="152399" cy="133349"/>
            </a:xfrm>
            <a:prstGeom prst="rect">
              <a:avLst/>
            </a:prstGeom>
          </p:spPr>
        </p:pic>
      </p:grpSp>
      <p:sp>
        <p:nvSpPr>
          <p:cNvPr id="24" name="object 2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As </a:t>
            </a:r>
            <a:r>
              <a:rPr spc="145" dirty="0"/>
              <a:t>quatro</a:t>
            </a:r>
            <a:r>
              <a:rPr spc="120" dirty="0"/>
              <a:t> </a:t>
            </a:r>
            <a:r>
              <a:rPr spc="155" dirty="0"/>
              <a:t>pilares</a:t>
            </a:r>
            <a:r>
              <a:rPr spc="120" dirty="0"/>
              <a:t> </a:t>
            </a:r>
            <a:r>
              <a:rPr spc="165" dirty="0"/>
              <a:t>do</a:t>
            </a:r>
            <a:r>
              <a:rPr spc="114" dirty="0"/>
              <a:t> </a:t>
            </a:r>
            <a:r>
              <a:rPr spc="200" dirty="0"/>
              <a:t>sucesso</a:t>
            </a:r>
            <a:r>
              <a:rPr spc="120" dirty="0"/>
              <a:t> </a:t>
            </a:r>
            <a:r>
              <a:rPr spc="165" dirty="0"/>
              <a:t>no</a:t>
            </a:r>
            <a:r>
              <a:rPr spc="120" dirty="0"/>
              <a:t> </a:t>
            </a:r>
            <a:r>
              <a:rPr spc="60" dirty="0"/>
              <a:t>SEO</a:t>
            </a:r>
            <a:r>
              <a:rPr spc="114" dirty="0"/>
              <a:t> </a:t>
            </a:r>
            <a:r>
              <a:rPr spc="130" dirty="0"/>
              <a:t>com</a:t>
            </a:r>
            <a:r>
              <a:rPr spc="120" dirty="0"/>
              <a:t> </a:t>
            </a:r>
            <a:r>
              <a:rPr spc="-25" dirty="0"/>
              <a:t>IA</a:t>
            </a: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spc="-25" dirty="0"/>
          </a:p>
          <a:p>
            <a:pPr marL="412115">
              <a:lnSpc>
                <a:spcPct val="100000"/>
              </a:lnSpc>
            </a:pPr>
            <a:r>
              <a:rPr sz="1350" b="0" spc="85" dirty="0">
                <a:latin typeface="Trebuchet MS"/>
                <a:cs typeface="Trebuchet MS"/>
              </a:rPr>
              <a:t>Pesquisa</a:t>
            </a:r>
            <a:r>
              <a:rPr sz="1350" b="0" spc="40" dirty="0">
                <a:latin typeface="Trebuchet MS"/>
                <a:cs typeface="Trebuchet MS"/>
              </a:rPr>
              <a:t> </a:t>
            </a:r>
            <a:r>
              <a:rPr sz="1350" b="0" spc="95" dirty="0">
                <a:latin typeface="Trebuchet MS"/>
                <a:cs typeface="Trebuchet MS"/>
              </a:rPr>
              <a:t>de</a:t>
            </a:r>
            <a:r>
              <a:rPr sz="1350" b="0" spc="40" dirty="0">
                <a:latin typeface="Trebuchet MS"/>
                <a:cs typeface="Trebuchet MS"/>
              </a:rPr>
              <a:t> </a:t>
            </a:r>
            <a:r>
              <a:rPr sz="1350" b="0" spc="85" dirty="0">
                <a:latin typeface="Trebuchet MS"/>
                <a:cs typeface="Trebuchet MS"/>
              </a:rPr>
              <a:t>palavras-</a:t>
            </a:r>
            <a:r>
              <a:rPr sz="1350" b="0" spc="95" dirty="0">
                <a:latin typeface="Trebuchet MS"/>
                <a:cs typeface="Trebuchet MS"/>
              </a:rPr>
              <a:t>chave</a:t>
            </a:r>
            <a:r>
              <a:rPr sz="1350" b="0" spc="45" dirty="0">
                <a:latin typeface="Trebuchet MS"/>
                <a:cs typeface="Trebuchet MS"/>
              </a:rPr>
              <a:t> </a:t>
            </a:r>
            <a:r>
              <a:rPr sz="1350" b="0" spc="65" dirty="0">
                <a:latin typeface="Trebuchet MS"/>
                <a:cs typeface="Trebuchet MS"/>
              </a:rPr>
              <a:t>estratégicas</a:t>
            </a:r>
            <a:endParaRPr sz="1350">
              <a:latin typeface="Trebuchet MS"/>
              <a:cs typeface="Trebuchet MS"/>
            </a:endParaRPr>
          </a:p>
          <a:p>
            <a:pPr marL="412115" marR="474345">
              <a:lnSpc>
                <a:spcPct val="125000"/>
              </a:lnSpc>
              <a:spcBef>
                <a:spcPts val="45"/>
              </a:spcBef>
            </a:pP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Focar </a:t>
            </a:r>
            <a:r>
              <a:rPr sz="1200" b="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termos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baixa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 concorrência </a:t>
            </a:r>
            <a:r>
              <a:rPr sz="1200" b="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4A5462"/>
                </a:solidFill>
                <a:latin typeface="Trebuchet MS"/>
                <a:cs typeface="Trebuchet MS"/>
              </a:rPr>
              <a:t>alta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50" dirty="0">
                <a:solidFill>
                  <a:srgbClr val="4A5462"/>
                </a:solidFill>
                <a:latin typeface="Trebuchet MS"/>
                <a:cs typeface="Trebuchet MS"/>
              </a:rPr>
              <a:t>intenção 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comercial</a:t>
            </a:r>
            <a:endParaRPr sz="1200">
              <a:latin typeface="Trebuchet MS"/>
              <a:cs typeface="Trebuchet MS"/>
            </a:endParaRPr>
          </a:p>
          <a:p>
            <a:pPr marL="393065" marR="5080">
              <a:lnSpc>
                <a:spcPct val="125000"/>
              </a:lnSpc>
              <a:spcBef>
                <a:spcPts val="1230"/>
              </a:spcBef>
            </a:pPr>
            <a:r>
              <a:rPr sz="1350" b="0" spc="80" dirty="0">
                <a:latin typeface="Trebuchet MS"/>
                <a:cs typeface="Trebuchet MS"/>
              </a:rPr>
              <a:t>Análise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95" dirty="0">
                <a:latin typeface="Trebuchet MS"/>
                <a:cs typeface="Trebuchet MS"/>
              </a:rPr>
              <a:t>de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80" dirty="0">
                <a:latin typeface="Trebuchet MS"/>
                <a:cs typeface="Trebuchet MS"/>
              </a:rPr>
              <a:t>conteúdo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85" dirty="0">
                <a:latin typeface="Trebuchet MS"/>
                <a:cs typeface="Trebuchet MS"/>
              </a:rPr>
              <a:t>e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90" dirty="0">
                <a:latin typeface="Trebuchet MS"/>
                <a:cs typeface="Trebuchet MS"/>
              </a:rPr>
              <a:t>engenharia</a:t>
            </a:r>
            <a:r>
              <a:rPr sz="1350" b="0" spc="40" dirty="0">
                <a:latin typeface="Trebuchet MS"/>
                <a:cs typeface="Trebuchet MS"/>
              </a:rPr>
              <a:t> </a:t>
            </a:r>
            <a:r>
              <a:rPr sz="1350" b="0" spc="70" dirty="0">
                <a:latin typeface="Trebuchet MS"/>
                <a:cs typeface="Trebuchet MS"/>
              </a:rPr>
              <a:t>reversa</a:t>
            </a:r>
            <a:r>
              <a:rPr sz="1350" b="0" spc="500" dirty="0">
                <a:latin typeface="Trebuchet MS"/>
                <a:cs typeface="Trebuchet MS"/>
              </a:rPr>
              <a:t> </a:t>
            </a:r>
            <a:r>
              <a:rPr sz="1200" b="0" spc="85" dirty="0">
                <a:solidFill>
                  <a:srgbClr val="4A5462"/>
                </a:solidFill>
                <a:latin typeface="Trebuchet MS"/>
                <a:cs typeface="Trebuchet MS"/>
              </a:rPr>
              <a:t>Compreender</a:t>
            </a:r>
            <a:r>
              <a:rPr sz="1200" b="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b="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b="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b="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80" dirty="0">
                <a:solidFill>
                  <a:srgbClr val="4A5462"/>
                </a:solidFill>
                <a:latin typeface="Trebuchet MS"/>
                <a:cs typeface="Trebuchet MS"/>
              </a:rPr>
              <a:t>Google</a:t>
            </a:r>
            <a:r>
              <a:rPr sz="1200" b="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valoriza</a:t>
            </a:r>
            <a:r>
              <a:rPr sz="1200" b="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8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b="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125" dirty="0">
                <a:solidFill>
                  <a:srgbClr val="4A5462"/>
                </a:solidFill>
                <a:latin typeface="Trebuchet MS"/>
                <a:cs typeface="Trebuchet MS"/>
              </a:rPr>
              <a:t>uma</a:t>
            </a:r>
            <a:r>
              <a:rPr sz="1200" b="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65" dirty="0">
                <a:solidFill>
                  <a:srgbClr val="4A5462"/>
                </a:solidFill>
                <a:latin typeface="Trebuchet MS"/>
                <a:cs typeface="Trebuchet MS"/>
              </a:rPr>
              <a:t>determinada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palavra-chave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200">
              <a:latin typeface="Trebuchet MS"/>
              <a:cs typeface="Trebuchet MS"/>
            </a:endParaRPr>
          </a:p>
          <a:p>
            <a:pPr marL="412115">
              <a:lnSpc>
                <a:spcPct val="100000"/>
              </a:lnSpc>
            </a:pPr>
            <a:r>
              <a:rPr sz="1350" b="0" spc="75" dirty="0">
                <a:latin typeface="Trebuchet MS"/>
                <a:cs typeface="Trebuchet MS"/>
              </a:rPr>
              <a:t>Criação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95" dirty="0">
                <a:latin typeface="Trebuchet MS"/>
                <a:cs typeface="Trebuchet MS"/>
              </a:rPr>
              <a:t>de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80" dirty="0">
                <a:latin typeface="Trebuchet MS"/>
                <a:cs typeface="Trebuchet MS"/>
              </a:rPr>
              <a:t>conteúdo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65" dirty="0">
                <a:latin typeface="Trebuchet MS"/>
                <a:cs typeface="Trebuchet MS"/>
              </a:rPr>
              <a:t>otimizado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70" dirty="0">
                <a:latin typeface="Trebuchet MS"/>
                <a:cs typeface="Trebuchet MS"/>
              </a:rPr>
              <a:t>por</a:t>
            </a:r>
            <a:r>
              <a:rPr sz="1350" b="0" spc="40" dirty="0">
                <a:latin typeface="Trebuchet MS"/>
                <a:cs typeface="Trebuchet MS"/>
              </a:rPr>
              <a:t> </a:t>
            </a:r>
            <a:r>
              <a:rPr sz="1350" b="0" spc="35" dirty="0">
                <a:latin typeface="Trebuchet MS"/>
                <a:cs typeface="Trebuchet MS"/>
              </a:rPr>
              <a:t>IA</a:t>
            </a:r>
            <a:endParaRPr sz="1350">
              <a:latin typeface="Trebuchet MS"/>
              <a:cs typeface="Trebuchet MS"/>
            </a:endParaRPr>
          </a:p>
          <a:p>
            <a:pPr marL="412115" marR="89535">
              <a:lnSpc>
                <a:spcPct val="125000"/>
              </a:lnSpc>
              <a:spcBef>
                <a:spcPts val="45"/>
              </a:spcBef>
            </a:pPr>
            <a:r>
              <a:rPr sz="1200" b="0" spc="70" dirty="0">
                <a:solidFill>
                  <a:srgbClr val="4A5462"/>
                </a:solidFill>
                <a:latin typeface="Trebuchet MS"/>
                <a:cs typeface="Trebuchet MS"/>
              </a:rPr>
              <a:t>Gerar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0" dirty="0">
                <a:solidFill>
                  <a:srgbClr val="4A5462"/>
                </a:solidFill>
                <a:latin typeface="Trebuchet MS"/>
                <a:cs typeface="Trebuchet MS"/>
              </a:rPr>
              <a:t>artigos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4A5462"/>
                </a:solidFill>
                <a:latin typeface="Trebuchet MS"/>
                <a:cs typeface="Trebuchet MS"/>
              </a:rPr>
              <a:t>alta</a:t>
            </a:r>
            <a:r>
              <a:rPr sz="1200" b="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qualidade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114" dirty="0">
                <a:solidFill>
                  <a:srgbClr val="4A5462"/>
                </a:solidFill>
                <a:latin typeface="Trebuchet MS"/>
                <a:cs typeface="Trebuchet MS"/>
              </a:rPr>
              <a:t>soem</a:t>
            </a:r>
            <a:r>
              <a:rPr sz="1200" b="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9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60" dirty="0">
                <a:solidFill>
                  <a:srgbClr val="4A5462"/>
                </a:solidFill>
                <a:latin typeface="Trebuchet MS"/>
                <a:cs typeface="Trebuchet MS"/>
              </a:rPr>
              <a:t>escritos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por 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especialistas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40"/>
              </a:spcBef>
            </a:pPr>
            <a:endParaRPr sz="1200">
              <a:latin typeface="Trebuchet MS"/>
              <a:cs typeface="Trebuchet MS"/>
            </a:endParaRPr>
          </a:p>
          <a:p>
            <a:pPr marL="412115">
              <a:lnSpc>
                <a:spcPct val="100000"/>
              </a:lnSpc>
            </a:pPr>
            <a:r>
              <a:rPr sz="1350" b="0" spc="60" dirty="0">
                <a:latin typeface="Trebuchet MS"/>
                <a:cs typeface="Trebuchet MS"/>
              </a:rPr>
              <a:t>Controle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95" dirty="0">
                <a:latin typeface="Trebuchet MS"/>
                <a:cs typeface="Trebuchet MS"/>
              </a:rPr>
              <a:t>de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75" dirty="0">
                <a:latin typeface="Trebuchet MS"/>
                <a:cs typeface="Trebuchet MS"/>
              </a:rPr>
              <a:t>qualidade</a:t>
            </a:r>
            <a:r>
              <a:rPr sz="1350" b="0" spc="40" dirty="0">
                <a:latin typeface="Trebuchet MS"/>
                <a:cs typeface="Trebuchet MS"/>
              </a:rPr>
              <a:t> </a:t>
            </a:r>
            <a:r>
              <a:rPr sz="1350" b="0" spc="85" dirty="0">
                <a:latin typeface="Trebuchet MS"/>
                <a:cs typeface="Trebuchet MS"/>
              </a:rPr>
              <a:t>e</a:t>
            </a:r>
            <a:r>
              <a:rPr sz="1350" b="0" spc="35" dirty="0">
                <a:latin typeface="Trebuchet MS"/>
                <a:cs typeface="Trebuchet MS"/>
              </a:rPr>
              <a:t> </a:t>
            </a:r>
            <a:r>
              <a:rPr sz="1350" b="0" spc="60" dirty="0">
                <a:latin typeface="Trebuchet MS"/>
                <a:cs typeface="Trebuchet MS"/>
              </a:rPr>
              <a:t>otimização</a:t>
            </a:r>
            <a:endParaRPr sz="1350">
              <a:latin typeface="Trebuchet MS"/>
              <a:cs typeface="Trebuchet MS"/>
            </a:endParaRPr>
          </a:p>
          <a:p>
            <a:pPr marL="412115" marR="216535">
              <a:lnSpc>
                <a:spcPct val="125000"/>
              </a:lnSpc>
              <a:spcBef>
                <a:spcPts val="45"/>
              </a:spcBef>
            </a:pPr>
            <a:r>
              <a:rPr sz="1200" b="0" spc="60" dirty="0">
                <a:solidFill>
                  <a:srgbClr val="4A5462"/>
                </a:solidFill>
                <a:latin typeface="Trebuchet MS"/>
                <a:cs typeface="Trebuchet MS"/>
              </a:rPr>
              <a:t>Garantir</a:t>
            </a:r>
            <a:r>
              <a:rPr sz="1200" b="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0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55" dirty="0">
                <a:solidFill>
                  <a:srgbClr val="4A5462"/>
                </a:solidFill>
                <a:latin typeface="Trebuchet MS"/>
                <a:cs typeface="Trebuchet MS"/>
              </a:rPr>
              <a:t>seja</a:t>
            </a:r>
            <a:r>
              <a:rPr sz="1200" b="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dirty="0">
                <a:solidFill>
                  <a:srgbClr val="4A5462"/>
                </a:solidFill>
                <a:latin typeface="Trebuchet MS"/>
                <a:cs typeface="Trebuchet MS"/>
              </a:rPr>
              <a:t>alta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75" dirty="0">
                <a:solidFill>
                  <a:srgbClr val="4A5462"/>
                </a:solidFill>
                <a:latin typeface="Trebuchet MS"/>
                <a:cs typeface="Trebuchet MS"/>
              </a:rPr>
              <a:t>qualidade</a:t>
            </a:r>
            <a:r>
              <a:rPr sz="1200" b="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b="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60" dirty="0">
                <a:solidFill>
                  <a:srgbClr val="4A5462"/>
                </a:solidFill>
                <a:latin typeface="Trebuchet MS"/>
                <a:cs typeface="Trebuchet MS"/>
              </a:rPr>
              <a:t>converta </a:t>
            </a:r>
            <a:r>
              <a:rPr sz="1200" b="0" dirty="0">
                <a:solidFill>
                  <a:srgbClr val="4A5462"/>
                </a:solidFill>
                <a:latin typeface="Trebuchet MS"/>
                <a:cs typeface="Trebuchet MS"/>
              </a:rPr>
              <a:t>leitores</a:t>
            </a:r>
            <a:r>
              <a:rPr sz="1200" b="0" spc="1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b="0" spc="2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b="0" spc="40" dirty="0">
                <a:solidFill>
                  <a:srgbClr val="4A5462"/>
                </a:solidFill>
                <a:latin typeface="Trebuchet MS"/>
                <a:cs typeface="Trebuchet MS"/>
              </a:rPr>
              <a:t>clientes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200">
              <a:latin typeface="Trebuchet MS"/>
              <a:cs typeface="Trebuchet MS"/>
            </a:endParaRPr>
          </a:p>
          <a:p>
            <a:pPr marL="583565" marR="167640">
              <a:lnSpc>
                <a:spcPct val="125000"/>
              </a:lnSpc>
            </a:pPr>
            <a:r>
              <a:rPr sz="1200" spc="114" dirty="0">
                <a:solidFill>
                  <a:srgbClr val="374050"/>
                </a:solidFill>
              </a:rPr>
              <a:t>Evite:</a:t>
            </a:r>
            <a:r>
              <a:rPr sz="1200" spc="100" dirty="0">
                <a:solidFill>
                  <a:srgbClr val="374050"/>
                </a:solidFill>
              </a:rPr>
              <a:t> </a:t>
            </a:r>
            <a:r>
              <a:rPr sz="1200" b="0" dirty="0">
                <a:solidFill>
                  <a:srgbClr val="374050"/>
                </a:solidFill>
                <a:latin typeface="Trebuchet MS"/>
                <a:cs typeface="Trebuchet MS"/>
              </a:rPr>
              <a:t>Táticas</a:t>
            </a:r>
            <a:r>
              <a:rPr sz="1200" b="0" spc="70" dirty="0">
                <a:solidFill>
                  <a:srgbClr val="374050"/>
                </a:solidFill>
                <a:latin typeface="Trebuchet MS"/>
                <a:cs typeface="Trebuchet MS"/>
              </a:rPr>
              <a:t> desatualizadas,</a:t>
            </a:r>
            <a:r>
              <a:rPr sz="1200" b="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70" dirty="0">
                <a:solidFill>
                  <a:srgbClr val="374050"/>
                </a:solidFill>
                <a:latin typeface="Trebuchet MS"/>
                <a:cs typeface="Trebuchet MS"/>
              </a:rPr>
              <a:t>negligenciar </a:t>
            </a:r>
            <a:r>
              <a:rPr sz="1200" b="0" spc="60" dirty="0">
                <a:solidFill>
                  <a:srgbClr val="374050"/>
                </a:solidFill>
                <a:latin typeface="Trebuchet MS"/>
                <a:cs typeface="Trebuchet MS"/>
              </a:rPr>
              <a:t>intenção</a:t>
            </a:r>
            <a:r>
              <a:rPr sz="1200" b="0" spc="7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65" dirty="0">
                <a:solidFill>
                  <a:srgbClr val="374050"/>
                </a:solidFill>
                <a:latin typeface="Trebuchet MS"/>
                <a:cs typeface="Trebuchet MS"/>
              </a:rPr>
              <a:t>de </a:t>
            </a:r>
            <a:r>
              <a:rPr sz="1200" b="0" spc="75" dirty="0">
                <a:solidFill>
                  <a:srgbClr val="374050"/>
                </a:solidFill>
                <a:latin typeface="Trebuchet MS"/>
                <a:cs typeface="Trebuchet MS"/>
              </a:rPr>
              <a:t>busca,</a:t>
            </a:r>
            <a:r>
              <a:rPr sz="1200" b="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55" dirty="0">
                <a:solidFill>
                  <a:srgbClr val="374050"/>
                </a:solidFill>
                <a:latin typeface="Trebuchet MS"/>
                <a:cs typeface="Trebuchet MS"/>
              </a:rPr>
              <a:t>publicar</a:t>
            </a:r>
            <a:r>
              <a:rPr sz="1200" b="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125" dirty="0">
                <a:solidFill>
                  <a:srgbClr val="374050"/>
                </a:solidFill>
                <a:latin typeface="Trebuchet MS"/>
                <a:cs typeface="Trebuchet MS"/>
              </a:rPr>
              <a:t>sem</a:t>
            </a:r>
            <a:r>
              <a:rPr sz="1200" b="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70" dirty="0">
                <a:solidFill>
                  <a:srgbClr val="374050"/>
                </a:solidFill>
                <a:latin typeface="Trebuchet MS"/>
                <a:cs typeface="Trebuchet MS"/>
              </a:rPr>
              <a:t>edição</a:t>
            </a:r>
            <a:r>
              <a:rPr sz="1200" b="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90" dirty="0">
                <a:solidFill>
                  <a:srgbClr val="374050"/>
                </a:solidFill>
                <a:latin typeface="Trebuchet MS"/>
                <a:cs typeface="Trebuchet MS"/>
              </a:rPr>
              <a:t>humana,</a:t>
            </a:r>
            <a:r>
              <a:rPr sz="1200" b="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50" dirty="0">
                <a:solidFill>
                  <a:srgbClr val="374050"/>
                </a:solidFill>
                <a:latin typeface="Trebuchet MS"/>
                <a:cs typeface="Trebuchet MS"/>
              </a:rPr>
              <a:t>falhar</a:t>
            </a:r>
            <a:r>
              <a:rPr sz="1200" b="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105" dirty="0">
                <a:solidFill>
                  <a:srgbClr val="374050"/>
                </a:solidFill>
                <a:latin typeface="Trebuchet MS"/>
                <a:cs typeface="Trebuchet MS"/>
              </a:rPr>
              <a:t>na</a:t>
            </a:r>
            <a:r>
              <a:rPr sz="1200" b="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b="0" spc="70" dirty="0">
                <a:solidFill>
                  <a:srgbClr val="374050"/>
                </a:solidFill>
                <a:latin typeface="Trebuchet MS"/>
                <a:cs typeface="Trebuchet MS"/>
              </a:rPr>
              <a:t>promoção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0700" y="6835775"/>
            <a:ext cx="11779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45" dirty="0">
                <a:solidFill>
                  <a:srgbClr val="6A7280"/>
                </a:solidFill>
                <a:latin typeface="Arial Black"/>
                <a:cs typeface="Arial Black"/>
              </a:rPr>
              <a:t></a:t>
            </a:r>
            <a:r>
              <a:rPr sz="1350" spc="155" dirty="0">
                <a:solidFill>
                  <a:srgbClr val="6A7280"/>
                </a:solidFill>
                <a:latin typeface="Arial Black"/>
                <a:cs typeface="Arial Black"/>
              </a:rPr>
              <a:t> </a:t>
            </a:r>
            <a:r>
              <a:rPr sz="1800" spc="157" baseline="2314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800" spc="150" baseline="2314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800" spc="127" baseline="2314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800" baseline="231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943850"/>
            <a:chOff x="0" y="0"/>
            <a:chExt cx="12192000" cy="7943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943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30" dirty="0"/>
              <a:t>Introdução:</a:t>
            </a:r>
            <a:r>
              <a:rPr spc="75" dirty="0"/>
              <a:t> </a:t>
            </a:r>
            <a:r>
              <a:rPr spc="260" dirty="0"/>
              <a:t>A</a:t>
            </a:r>
            <a:r>
              <a:rPr spc="75" dirty="0"/>
              <a:t> </a:t>
            </a:r>
            <a:r>
              <a:rPr spc="170" dirty="0"/>
              <a:t>transformação</a:t>
            </a:r>
            <a:r>
              <a:rPr spc="75" dirty="0"/>
              <a:t> </a:t>
            </a:r>
            <a:r>
              <a:rPr spc="210" dirty="0"/>
              <a:t>do</a:t>
            </a:r>
            <a:r>
              <a:rPr spc="80" dirty="0"/>
              <a:t> </a:t>
            </a:r>
            <a:r>
              <a:rPr spc="310" dirty="0"/>
              <a:t>SEO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315847"/>
            <a:ext cx="10525760" cy="1054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0"/>
              </a:spcBef>
            </a:pPr>
            <a:r>
              <a:rPr sz="1650" spc="200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374050"/>
                </a:solidFill>
                <a:latin typeface="Trebuchet MS"/>
                <a:cs typeface="Trebuchet MS"/>
              </a:rPr>
              <a:t>cenário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30" dirty="0">
                <a:solidFill>
                  <a:srgbClr val="374050"/>
                </a:solidFill>
                <a:latin typeface="Trebuchet MS"/>
                <a:cs typeface="Trebuchet MS"/>
              </a:rPr>
              <a:t>do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21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0" dirty="0">
                <a:solidFill>
                  <a:srgbClr val="374050"/>
                </a:solidFill>
                <a:latin typeface="Trebuchet MS"/>
                <a:cs typeface="Trebuchet MS"/>
              </a:rPr>
              <a:t>está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60" dirty="0">
                <a:solidFill>
                  <a:srgbClr val="374050"/>
                </a:solidFill>
                <a:latin typeface="Trebuchet MS"/>
                <a:cs typeface="Trebuchet MS"/>
              </a:rPr>
              <a:t>passando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00" dirty="0">
                <a:solidFill>
                  <a:srgbClr val="374050"/>
                </a:solidFill>
                <a:latin typeface="Trebuchet MS"/>
                <a:cs typeface="Trebuchet MS"/>
              </a:rPr>
              <a:t>por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90" dirty="0">
                <a:solidFill>
                  <a:srgbClr val="374050"/>
                </a:solidFill>
                <a:latin typeface="Trebuchet MS"/>
                <a:cs typeface="Trebuchet MS"/>
              </a:rPr>
              <a:t>uma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14" dirty="0">
                <a:solidFill>
                  <a:srgbClr val="374050"/>
                </a:solidFill>
                <a:latin typeface="Trebuchet MS"/>
                <a:cs typeface="Trebuchet MS"/>
              </a:rPr>
              <a:t>transformação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radical,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14" dirty="0">
                <a:solidFill>
                  <a:srgbClr val="374050"/>
                </a:solidFill>
                <a:latin typeface="Trebuchet MS"/>
                <a:cs typeface="Trebuchet MS"/>
              </a:rPr>
              <a:t>impulsionada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95" dirty="0">
                <a:solidFill>
                  <a:srgbClr val="374050"/>
                </a:solidFill>
                <a:latin typeface="Trebuchet MS"/>
                <a:cs typeface="Trebuchet MS"/>
              </a:rPr>
              <a:t>pela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55" dirty="0">
                <a:solidFill>
                  <a:srgbClr val="374050"/>
                </a:solidFill>
                <a:latin typeface="Trebuchet MS"/>
                <a:cs typeface="Trebuchet MS"/>
              </a:rPr>
              <a:t>ascensão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0" dirty="0">
                <a:solidFill>
                  <a:srgbClr val="374050"/>
                </a:solidFill>
                <a:latin typeface="Trebuchet MS"/>
                <a:cs typeface="Trebuchet MS"/>
              </a:rPr>
              <a:t>da </a:t>
            </a:r>
            <a:r>
              <a:rPr sz="1650" spc="85" dirty="0">
                <a:solidFill>
                  <a:srgbClr val="374050"/>
                </a:solidFill>
                <a:latin typeface="Trebuchet MS"/>
                <a:cs typeface="Trebuchet MS"/>
              </a:rPr>
              <a:t>Inteligência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dirty="0">
                <a:solidFill>
                  <a:srgbClr val="374050"/>
                </a:solidFill>
                <a:latin typeface="Trebuchet MS"/>
                <a:cs typeface="Trebuchet MS"/>
              </a:rPr>
              <a:t>Artificial.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210" dirty="0">
                <a:solidFill>
                  <a:srgbClr val="374050"/>
                </a:solidFill>
                <a:latin typeface="Trebuchet MS"/>
                <a:cs typeface="Trebuchet MS"/>
              </a:rPr>
              <a:t>Em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40" dirty="0">
                <a:solidFill>
                  <a:srgbClr val="374050"/>
                </a:solidFill>
                <a:latin typeface="Trebuchet MS"/>
                <a:cs typeface="Trebuchet MS"/>
              </a:rPr>
              <a:t>2025,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30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21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60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95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45" dirty="0">
                <a:solidFill>
                  <a:srgbClr val="374050"/>
                </a:solidFill>
                <a:latin typeface="Trebuchet MS"/>
                <a:cs typeface="Trebuchet MS"/>
              </a:rPr>
              <a:t>não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5" dirty="0">
                <a:solidFill>
                  <a:srgbClr val="374050"/>
                </a:solidFill>
                <a:latin typeface="Trebuchet MS"/>
                <a:cs typeface="Trebuchet MS"/>
              </a:rPr>
              <a:t>é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55" dirty="0">
                <a:solidFill>
                  <a:srgbClr val="374050"/>
                </a:solidFill>
                <a:latin typeface="Trebuchet MS"/>
                <a:cs typeface="Trebuchet MS"/>
              </a:rPr>
              <a:t>apenas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90" dirty="0">
                <a:solidFill>
                  <a:srgbClr val="374050"/>
                </a:solidFill>
                <a:latin typeface="Trebuchet MS"/>
                <a:cs typeface="Trebuchet MS"/>
              </a:rPr>
              <a:t>uma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55" dirty="0">
                <a:solidFill>
                  <a:srgbClr val="374050"/>
                </a:solidFill>
                <a:latin typeface="Trebuchet MS"/>
                <a:cs typeface="Trebuchet MS"/>
              </a:rPr>
              <a:t>vantagem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374050"/>
                </a:solidFill>
                <a:latin typeface="Trebuchet MS"/>
                <a:cs typeface="Trebuchet MS"/>
              </a:rPr>
              <a:t>competitiva,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204" dirty="0">
                <a:solidFill>
                  <a:srgbClr val="374050"/>
                </a:solidFill>
                <a:latin typeface="Trebuchet MS"/>
                <a:cs typeface="Trebuchet MS"/>
              </a:rPr>
              <a:t>mas</a:t>
            </a:r>
            <a:r>
              <a:rPr sz="1650" spc="6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65" dirty="0">
                <a:solidFill>
                  <a:srgbClr val="374050"/>
                </a:solidFill>
                <a:latin typeface="Trebuchet MS"/>
                <a:cs typeface="Trebuchet MS"/>
              </a:rPr>
              <a:t>uma </a:t>
            </a:r>
            <a:r>
              <a:rPr sz="1650" spc="130" dirty="0">
                <a:solidFill>
                  <a:srgbClr val="374050"/>
                </a:solidFill>
                <a:latin typeface="Trebuchet MS"/>
                <a:cs typeface="Trebuchet MS"/>
              </a:rPr>
              <a:t>necessidade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5" dirty="0">
                <a:solidFill>
                  <a:srgbClr val="374050"/>
                </a:solidFill>
                <a:latin typeface="Trebuchet MS"/>
                <a:cs typeface="Trebuchet MS"/>
              </a:rPr>
              <a:t>para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374050"/>
                </a:solidFill>
                <a:latin typeface="Trebuchet MS"/>
                <a:cs typeface="Trebuchet MS"/>
              </a:rPr>
              <a:t>qualquer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0" dirty="0">
                <a:solidFill>
                  <a:srgbClr val="374050"/>
                </a:solidFill>
                <a:latin typeface="Trebuchet MS"/>
                <a:cs typeface="Trebuchet MS"/>
              </a:rPr>
              <a:t>negócio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35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374050"/>
                </a:solidFill>
                <a:latin typeface="Trebuchet MS"/>
                <a:cs typeface="Trebuchet MS"/>
              </a:rPr>
              <a:t>deseje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0" dirty="0">
                <a:solidFill>
                  <a:srgbClr val="374050"/>
                </a:solidFill>
                <a:latin typeface="Trebuchet MS"/>
                <a:cs typeface="Trebuchet MS"/>
              </a:rPr>
              <a:t>manter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75" dirty="0">
                <a:solidFill>
                  <a:srgbClr val="374050"/>
                </a:solidFill>
                <a:latin typeface="Trebuchet MS"/>
                <a:cs typeface="Trebuchet MS"/>
              </a:rPr>
              <a:t>sua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374050"/>
                </a:solidFill>
                <a:latin typeface="Trebuchet MS"/>
                <a:cs typeface="Trebuchet MS"/>
              </a:rPr>
              <a:t>visibilidade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online.</a:t>
            </a:r>
            <a:endParaRPr sz="16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399" y="2800349"/>
            <a:ext cx="5410200" cy="1828800"/>
            <a:chOff x="533399" y="2800349"/>
            <a:chExt cx="5410200" cy="1828800"/>
          </a:xfrm>
        </p:grpSpPr>
        <p:sp>
          <p:nvSpPr>
            <p:cNvPr id="8" name="object 8"/>
            <p:cNvSpPr/>
            <p:nvPr/>
          </p:nvSpPr>
          <p:spPr>
            <a:xfrm>
              <a:off x="533399" y="2800349"/>
              <a:ext cx="5410200" cy="1828800"/>
            </a:xfrm>
            <a:custGeom>
              <a:avLst/>
              <a:gdLst/>
              <a:ahLst/>
              <a:cxnLst/>
              <a:rect l="l" t="t" r="r" b="b"/>
              <a:pathLst>
                <a:path w="5410200" h="1828800">
                  <a:moveTo>
                    <a:pt x="5339002" y="1828799"/>
                  </a:moveTo>
                  <a:lnTo>
                    <a:pt x="71196" y="1828799"/>
                  </a:lnTo>
                  <a:lnTo>
                    <a:pt x="66241" y="1828311"/>
                  </a:lnTo>
                  <a:lnTo>
                    <a:pt x="29705" y="1813177"/>
                  </a:lnTo>
                  <a:lnTo>
                    <a:pt x="3885" y="1777137"/>
                  </a:lnTo>
                  <a:lnTo>
                    <a:pt x="0" y="1757603"/>
                  </a:lnTo>
                  <a:lnTo>
                    <a:pt x="0" y="1752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39002" y="0"/>
                  </a:lnTo>
                  <a:lnTo>
                    <a:pt x="5380493" y="15621"/>
                  </a:lnTo>
                  <a:lnTo>
                    <a:pt x="5406313" y="51661"/>
                  </a:lnTo>
                  <a:lnTo>
                    <a:pt x="5410199" y="71196"/>
                  </a:lnTo>
                  <a:lnTo>
                    <a:pt x="5410199" y="1757603"/>
                  </a:lnTo>
                  <a:lnTo>
                    <a:pt x="5394577" y="1799094"/>
                  </a:lnTo>
                  <a:lnTo>
                    <a:pt x="5358537" y="1824913"/>
                  </a:lnTo>
                  <a:lnTo>
                    <a:pt x="5343957" y="1828311"/>
                  </a:lnTo>
                  <a:lnTo>
                    <a:pt x="5339002" y="182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999" y="3048000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3" y="495299"/>
                  </a:moveTo>
                  <a:lnTo>
                    <a:pt x="202686" y="495299"/>
                  </a:lnTo>
                  <a:lnTo>
                    <a:pt x="195840" y="494963"/>
                  </a:lnTo>
                  <a:lnTo>
                    <a:pt x="155288" y="488268"/>
                  </a:lnTo>
                  <a:lnTo>
                    <a:pt x="116821" y="473790"/>
                  </a:lnTo>
                  <a:lnTo>
                    <a:pt x="81918" y="452087"/>
                  </a:lnTo>
                  <a:lnTo>
                    <a:pt x="51919" y="423991"/>
                  </a:lnTo>
                  <a:lnTo>
                    <a:pt x="27978" y="390582"/>
                  </a:lnTo>
                  <a:lnTo>
                    <a:pt x="11015" y="353146"/>
                  </a:lnTo>
                  <a:lnTo>
                    <a:pt x="1681" y="313118"/>
                  </a:lnTo>
                  <a:lnTo>
                    <a:pt x="0" y="285749"/>
                  </a:lnTo>
                  <a:lnTo>
                    <a:pt x="0" y="202686"/>
                  </a:lnTo>
                  <a:lnTo>
                    <a:pt x="5365" y="161936"/>
                  </a:lnTo>
                  <a:lnTo>
                    <a:pt x="18577" y="123017"/>
                  </a:lnTo>
                  <a:lnTo>
                    <a:pt x="39128" y="87422"/>
                  </a:lnTo>
                  <a:lnTo>
                    <a:pt x="66228" y="56522"/>
                  </a:lnTo>
                  <a:lnTo>
                    <a:pt x="98836" y="31502"/>
                  </a:lnTo>
                  <a:lnTo>
                    <a:pt x="135699" y="13324"/>
                  </a:lnTo>
                  <a:lnTo>
                    <a:pt x="175399" y="2687"/>
                  </a:lnTo>
                  <a:lnTo>
                    <a:pt x="202686" y="0"/>
                  </a:lnTo>
                  <a:lnTo>
                    <a:pt x="216413" y="0"/>
                  </a:lnTo>
                  <a:lnTo>
                    <a:pt x="257162" y="5365"/>
                  </a:lnTo>
                  <a:lnTo>
                    <a:pt x="296081" y="18576"/>
                  </a:lnTo>
                  <a:lnTo>
                    <a:pt x="331676" y="39127"/>
                  </a:lnTo>
                  <a:lnTo>
                    <a:pt x="362577" y="66228"/>
                  </a:lnTo>
                  <a:lnTo>
                    <a:pt x="387597" y="98835"/>
                  </a:lnTo>
                  <a:lnTo>
                    <a:pt x="405775" y="135698"/>
                  </a:lnTo>
                  <a:lnTo>
                    <a:pt x="416412" y="175399"/>
                  </a:lnTo>
                  <a:lnTo>
                    <a:pt x="419099" y="202686"/>
                  </a:lnTo>
                  <a:lnTo>
                    <a:pt x="419099" y="292612"/>
                  </a:lnTo>
                  <a:lnTo>
                    <a:pt x="413734" y="333361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3" y="463796"/>
                  </a:lnTo>
                  <a:lnTo>
                    <a:pt x="283400" y="481974"/>
                  </a:lnTo>
                  <a:lnTo>
                    <a:pt x="243700" y="492612"/>
                  </a:lnTo>
                  <a:lnTo>
                    <a:pt x="216413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3162299"/>
              <a:ext cx="190499" cy="2666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320799" y="2987675"/>
            <a:ext cx="402717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As </a:t>
            </a:r>
            <a:r>
              <a:rPr sz="1500" b="1" spc="170" dirty="0">
                <a:solidFill>
                  <a:srgbClr val="15803C"/>
                </a:solidFill>
                <a:latin typeface="Gill Sans MT"/>
                <a:cs typeface="Gill Sans MT"/>
              </a:rPr>
              <a:t>"velhas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0" dirty="0">
                <a:solidFill>
                  <a:srgbClr val="15803C"/>
                </a:solidFill>
                <a:latin typeface="Gill Sans MT"/>
                <a:cs typeface="Gill Sans MT"/>
              </a:rPr>
              <a:t>regras"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80" dirty="0">
                <a:solidFill>
                  <a:srgbClr val="15803C"/>
                </a:solidFill>
                <a:latin typeface="Gill Sans MT"/>
                <a:cs typeface="Gill Sans MT"/>
              </a:rPr>
              <a:t>estão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215" dirty="0">
                <a:solidFill>
                  <a:srgbClr val="15803C"/>
                </a:solidFill>
                <a:latin typeface="Gill Sans MT"/>
                <a:cs typeface="Gill Sans MT"/>
              </a:rPr>
              <a:t>se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tornando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obsoletas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9299" y="3665854"/>
            <a:ext cx="489775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As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práticas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tradicionais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SEO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estão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sendo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redefinidas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pela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-25" dirty="0">
                <a:solidFill>
                  <a:srgbClr val="4A5462"/>
                </a:solidFill>
                <a:latin typeface="Trebuchet MS"/>
                <a:cs typeface="Trebuchet MS"/>
              </a:rPr>
              <a:t>IA,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tornando-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se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4A5462"/>
                </a:solidFill>
                <a:latin typeface="Trebuchet MS"/>
                <a:cs typeface="Trebuchet MS"/>
              </a:rPr>
              <a:t>menos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eficazes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mecanismos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busca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modernos.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248398" y="2800349"/>
            <a:ext cx="5410200" cy="1828800"/>
            <a:chOff x="6248398" y="2800349"/>
            <a:chExt cx="5410200" cy="1828800"/>
          </a:xfrm>
        </p:grpSpPr>
        <p:sp>
          <p:nvSpPr>
            <p:cNvPr id="14" name="object 14"/>
            <p:cNvSpPr/>
            <p:nvPr/>
          </p:nvSpPr>
          <p:spPr>
            <a:xfrm>
              <a:off x="6248398" y="2800349"/>
              <a:ext cx="5410200" cy="1828800"/>
            </a:xfrm>
            <a:custGeom>
              <a:avLst/>
              <a:gdLst/>
              <a:ahLst/>
              <a:cxnLst/>
              <a:rect l="l" t="t" r="r" b="b"/>
              <a:pathLst>
                <a:path w="5410200" h="1828800">
                  <a:moveTo>
                    <a:pt x="5339003" y="1828799"/>
                  </a:moveTo>
                  <a:lnTo>
                    <a:pt x="71196" y="1828799"/>
                  </a:lnTo>
                  <a:lnTo>
                    <a:pt x="66241" y="1828311"/>
                  </a:lnTo>
                  <a:lnTo>
                    <a:pt x="29705" y="1813177"/>
                  </a:lnTo>
                  <a:lnTo>
                    <a:pt x="3885" y="1777137"/>
                  </a:lnTo>
                  <a:lnTo>
                    <a:pt x="0" y="1757603"/>
                  </a:lnTo>
                  <a:lnTo>
                    <a:pt x="0" y="17525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39003" y="0"/>
                  </a:lnTo>
                  <a:lnTo>
                    <a:pt x="5380493" y="15621"/>
                  </a:lnTo>
                  <a:lnTo>
                    <a:pt x="5406312" y="51661"/>
                  </a:lnTo>
                  <a:lnTo>
                    <a:pt x="5410198" y="71196"/>
                  </a:lnTo>
                  <a:lnTo>
                    <a:pt x="5410198" y="1757603"/>
                  </a:lnTo>
                  <a:lnTo>
                    <a:pt x="5394576" y="1799094"/>
                  </a:lnTo>
                  <a:lnTo>
                    <a:pt x="5358537" y="1824913"/>
                  </a:lnTo>
                  <a:lnTo>
                    <a:pt x="5343957" y="1828311"/>
                  </a:lnTo>
                  <a:lnTo>
                    <a:pt x="5339003" y="182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476999" y="3028950"/>
              <a:ext cx="466725" cy="495300"/>
            </a:xfrm>
            <a:custGeom>
              <a:avLst/>
              <a:gdLst/>
              <a:ahLst/>
              <a:cxnLst/>
              <a:rect l="l" t="t" r="r" b="b"/>
              <a:pathLst>
                <a:path w="466725" h="495300">
                  <a:moveTo>
                    <a:pt x="241005" y="495299"/>
                  </a:moveTo>
                  <a:lnTo>
                    <a:pt x="225719" y="495299"/>
                  </a:lnTo>
                  <a:lnTo>
                    <a:pt x="218094" y="494924"/>
                  </a:lnTo>
                  <a:lnTo>
                    <a:pt x="180339" y="489324"/>
                  </a:lnTo>
                  <a:lnTo>
                    <a:pt x="136996" y="474611"/>
                  </a:lnTo>
                  <a:lnTo>
                    <a:pt x="97357" y="451724"/>
                  </a:lnTo>
                  <a:lnTo>
                    <a:pt x="62946" y="421544"/>
                  </a:lnTo>
                  <a:lnTo>
                    <a:pt x="35082" y="385231"/>
                  </a:lnTo>
                  <a:lnTo>
                    <a:pt x="14838" y="344179"/>
                  </a:lnTo>
                  <a:lnTo>
                    <a:pt x="2992" y="299968"/>
                  </a:lnTo>
                  <a:lnTo>
                    <a:pt x="0" y="269580"/>
                  </a:lnTo>
                  <a:lnTo>
                    <a:pt x="0" y="261937"/>
                  </a:lnTo>
                  <a:lnTo>
                    <a:pt x="0" y="225719"/>
                  </a:lnTo>
                  <a:lnTo>
                    <a:pt x="5975" y="180339"/>
                  </a:lnTo>
                  <a:lnTo>
                    <a:pt x="20688" y="136997"/>
                  </a:lnTo>
                  <a:lnTo>
                    <a:pt x="43574" y="97357"/>
                  </a:lnTo>
                  <a:lnTo>
                    <a:pt x="73754" y="62945"/>
                  </a:lnTo>
                  <a:lnTo>
                    <a:pt x="110067" y="35082"/>
                  </a:lnTo>
                  <a:lnTo>
                    <a:pt x="151119" y="14838"/>
                  </a:lnTo>
                  <a:lnTo>
                    <a:pt x="195331" y="2992"/>
                  </a:lnTo>
                  <a:lnTo>
                    <a:pt x="225719" y="0"/>
                  </a:lnTo>
                  <a:lnTo>
                    <a:pt x="241005" y="0"/>
                  </a:lnTo>
                  <a:lnTo>
                    <a:pt x="286385" y="5974"/>
                  </a:lnTo>
                  <a:lnTo>
                    <a:pt x="329727" y="20688"/>
                  </a:lnTo>
                  <a:lnTo>
                    <a:pt x="369366" y="43574"/>
                  </a:lnTo>
                  <a:lnTo>
                    <a:pt x="403778" y="73754"/>
                  </a:lnTo>
                  <a:lnTo>
                    <a:pt x="431642" y="110067"/>
                  </a:lnTo>
                  <a:lnTo>
                    <a:pt x="451885" y="151119"/>
                  </a:lnTo>
                  <a:lnTo>
                    <a:pt x="463731" y="195331"/>
                  </a:lnTo>
                  <a:lnTo>
                    <a:pt x="466724" y="225719"/>
                  </a:lnTo>
                  <a:lnTo>
                    <a:pt x="466724" y="269580"/>
                  </a:lnTo>
                  <a:lnTo>
                    <a:pt x="460749" y="314960"/>
                  </a:lnTo>
                  <a:lnTo>
                    <a:pt x="446036" y="358301"/>
                  </a:lnTo>
                  <a:lnTo>
                    <a:pt x="423149" y="397941"/>
                  </a:lnTo>
                  <a:lnTo>
                    <a:pt x="392970" y="432353"/>
                  </a:lnTo>
                  <a:lnTo>
                    <a:pt x="356656" y="460216"/>
                  </a:lnTo>
                  <a:lnTo>
                    <a:pt x="315605" y="480460"/>
                  </a:lnTo>
                  <a:lnTo>
                    <a:pt x="271392" y="492306"/>
                  </a:lnTo>
                  <a:lnTo>
                    <a:pt x="248630" y="494924"/>
                  </a:lnTo>
                  <a:lnTo>
                    <a:pt x="241005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91299" y="3143249"/>
              <a:ext cx="238124" cy="26669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7083425" y="3140075"/>
            <a:ext cx="32207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5803C"/>
                </a:solidFill>
                <a:latin typeface="Gill Sans MT"/>
                <a:cs typeface="Gill Sans MT"/>
              </a:rPr>
              <a:t>IA</a:t>
            </a:r>
            <a:r>
              <a:rPr sz="1500" b="1" spc="125" dirty="0">
                <a:solidFill>
                  <a:srgbClr val="15803C"/>
                </a:solidFill>
                <a:latin typeface="Gill Sans MT"/>
                <a:cs typeface="Gill Sans MT"/>
              </a:rPr>
              <a:t> como </a:t>
            </a:r>
            <a:r>
              <a:rPr sz="1500" b="1" spc="150" dirty="0">
                <a:solidFill>
                  <a:srgbClr val="15803C"/>
                </a:solidFill>
                <a:latin typeface="Gill Sans MT"/>
                <a:cs typeface="Gill Sans MT"/>
              </a:rPr>
              <a:t>ferramenta</a:t>
            </a:r>
            <a:r>
              <a:rPr sz="1500" b="1" spc="12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essencial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64299" y="3627754"/>
            <a:ext cx="49682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5000"/>
              </a:lnSpc>
              <a:spcBef>
                <a:spcPts val="100"/>
              </a:spcBef>
            </a:pP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capacidade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integrar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ferramentas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ChatGPT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o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Claude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4A5462"/>
                </a:solidFill>
                <a:latin typeface="Trebuchet MS"/>
                <a:cs typeface="Trebuchet MS"/>
              </a:rPr>
              <a:t>nas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estratégias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otimização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busca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define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sucesso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2025.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3399" y="4933949"/>
            <a:ext cx="5410200" cy="1790700"/>
            <a:chOff x="533399" y="4933949"/>
            <a:chExt cx="5410200" cy="1790700"/>
          </a:xfrm>
        </p:grpSpPr>
        <p:sp>
          <p:nvSpPr>
            <p:cNvPr id="20" name="object 20"/>
            <p:cNvSpPr/>
            <p:nvPr/>
          </p:nvSpPr>
          <p:spPr>
            <a:xfrm>
              <a:off x="533399" y="4933949"/>
              <a:ext cx="5410200" cy="1790700"/>
            </a:xfrm>
            <a:custGeom>
              <a:avLst/>
              <a:gdLst/>
              <a:ahLst/>
              <a:cxnLst/>
              <a:rect l="l" t="t" r="r" b="b"/>
              <a:pathLst>
                <a:path w="5410200" h="1790700">
                  <a:moveTo>
                    <a:pt x="5339002" y="1790699"/>
                  </a:moveTo>
                  <a:lnTo>
                    <a:pt x="71196" y="1790699"/>
                  </a:lnTo>
                  <a:lnTo>
                    <a:pt x="66241" y="1790210"/>
                  </a:lnTo>
                  <a:lnTo>
                    <a:pt x="29705" y="1775077"/>
                  </a:lnTo>
                  <a:lnTo>
                    <a:pt x="3885" y="1739037"/>
                  </a:lnTo>
                  <a:lnTo>
                    <a:pt x="0" y="1719503"/>
                  </a:lnTo>
                  <a:lnTo>
                    <a:pt x="0" y="17144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39002" y="0"/>
                  </a:lnTo>
                  <a:lnTo>
                    <a:pt x="5380493" y="15621"/>
                  </a:lnTo>
                  <a:lnTo>
                    <a:pt x="5406313" y="51661"/>
                  </a:lnTo>
                  <a:lnTo>
                    <a:pt x="5410199" y="71196"/>
                  </a:lnTo>
                  <a:lnTo>
                    <a:pt x="5410199" y="1719503"/>
                  </a:lnTo>
                  <a:lnTo>
                    <a:pt x="5394577" y="1760994"/>
                  </a:lnTo>
                  <a:lnTo>
                    <a:pt x="5358537" y="1786813"/>
                  </a:lnTo>
                  <a:lnTo>
                    <a:pt x="5343957" y="1790211"/>
                  </a:lnTo>
                  <a:lnTo>
                    <a:pt x="5339002" y="1790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61999" y="5162549"/>
              <a:ext cx="371475" cy="495300"/>
            </a:xfrm>
            <a:custGeom>
              <a:avLst/>
              <a:gdLst/>
              <a:ahLst/>
              <a:cxnLst/>
              <a:rect l="l" t="t" r="r" b="b"/>
              <a:pathLst>
                <a:path w="371475" h="495300">
                  <a:moveTo>
                    <a:pt x="185737" y="495299"/>
                  </a:moveTo>
                  <a:lnTo>
                    <a:pt x="140595" y="489731"/>
                  </a:lnTo>
                  <a:lnTo>
                    <a:pt x="98180" y="473369"/>
                  </a:lnTo>
                  <a:lnTo>
                    <a:pt x="61011" y="447192"/>
                  </a:lnTo>
                  <a:lnTo>
                    <a:pt x="31302" y="412752"/>
                  </a:lnTo>
                  <a:lnTo>
                    <a:pt x="10852" y="372125"/>
                  </a:lnTo>
                  <a:lnTo>
                    <a:pt x="892" y="327767"/>
                  </a:lnTo>
                  <a:lnTo>
                    <a:pt x="0" y="309562"/>
                  </a:lnTo>
                  <a:lnTo>
                    <a:pt x="0" y="185737"/>
                  </a:lnTo>
                  <a:lnTo>
                    <a:pt x="5567" y="140595"/>
                  </a:lnTo>
                  <a:lnTo>
                    <a:pt x="21929" y="98179"/>
                  </a:lnTo>
                  <a:lnTo>
                    <a:pt x="48106" y="61010"/>
                  </a:lnTo>
                  <a:lnTo>
                    <a:pt x="82547" y="31302"/>
                  </a:lnTo>
                  <a:lnTo>
                    <a:pt x="123174" y="10852"/>
                  </a:lnTo>
                  <a:lnTo>
                    <a:pt x="167531" y="892"/>
                  </a:lnTo>
                  <a:lnTo>
                    <a:pt x="185737" y="0"/>
                  </a:lnTo>
                  <a:lnTo>
                    <a:pt x="194862" y="223"/>
                  </a:lnTo>
                  <a:lnTo>
                    <a:pt x="239654" y="7995"/>
                  </a:lnTo>
                  <a:lnTo>
                    <a:pt x="281216" y="26418"/>
                  </a:lnTo>
                  <a:lnTo>
                    <a:pt x="317073" y="54400"/>
                  </a:lnTo>
                  <a:lnTo>
                    <a:pt x="345056" y="90257"/>
                  </a:lnTo>
                  <a:lnTo>
                    <a:pt x="363479" y="131819"/>
                  </a:lnTo>
                  <a:lnTo>
                    <a:pt x="371251" y="176612"/>
                  </a:lnTo>
                  <a:lnTo>
                    <a:pt x="371474" y="185737"/>
                  </a:lnTo>
                  <a:lnTo>
                    <a:pt x="371474" y="309562"/>
                  </a:lnTo>
                  <a:lnTo>
                    <a:pt x="365906" y="354704"/>
                  </a:lnTo>
                  <a:lnTo>
                    <a:pt x="349545" y="397119"/>
                  </a:lnTo>
                  <a:lnTo>
                    <a:pt x="323368" y="434288"/>
                  </a:lnTo>
                  <a:lnTo>
                    <a:pt x="288927" y="463996"/>
                  </a:lnTo>
                  <a:lnTo>
                    <a:pt x="248300" y="484446"/>
                  </a:lnTo>
                  <a:lnTo>
                    <a:pt x="203943" y="494407"/>
                  </a:lnTo>
                  <a:lnTo>
                    <a:pt x="185737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6299" y="5276849"/>
              <a:ext cx="142874" cy="26669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273174" y="5273675"/>
            <a:ext cx="37979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70" dirty="0">
                <a:solidFill>
                  <a:srgbClr val="15803C"/>
                </a:solidFill>
                <a:latin typeface="Gill Sans MT"/>
                <a:cs typeface="Gill Sans MT"/>
              </a:rPr>
              <a:t>Resultados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5" dirty="0">
                <a:solidFill>
                  <a:srgbClr val="15803C"/>
                </a:solidFill>
                <a:latin typeface="Gill Sans MT"/>
                <a:cs typeface="Gill Sans MT"/>
              </a:rPr>
              <a:t>em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80" dirty="0">
                <a:solidFill>
                  <a:srgbClr val="15803C"/>
                </a:solidFill>
                <a:latin typeface="Gill Sans MT"/>
                <a:cs typeface="Gill Sans MT"/>
              </a:rPr>
              <a:t>dias,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75" dirty="0">
                <a:solidFill>
                  <a:srgbClr val="15803C"/>
                </a:solidFill>
                <a:latin typeface="Gill Sans MT"/>
                <a:cs typeface="Gill Sans MT"/>
              </a:rPr>
              <a:t>não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5" dirty="0">
                <a:solidFill>
                  <a:srgbClr val="15803C"/>
                </a:solidFill>
                <a:latin typeface="Gill Sans MT"/>
                <a:cs typeface="Gill Sans MT"/>
              </a:rPr>
              <a:t>em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90" dirty="0">
                <a:solidFill>
                  <a:srgbClr val="15803C"/>
                </a:solidFill>
                <a:latin typeface="Gill Sans MT"/>
                <a:cs typeface="Gill Sans MT"/>
              </a:rPr>
              <a:t>meses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9299" y="5761354"/>
            <a:ext cx="479044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nova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era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SEO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promete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resultados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dias,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ou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até 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mesmo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horas,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contraste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4A5462"/>
                </a:solidFill>
                <a:latin typeface="Trebuchet MS"/>
                <a:cs typeface="Trebuchet MS"/>
              </a:rPr>
              <a:t>meses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4A5462"/>
                </a:solidFill>
                <a:latin typeface="Trebuchet MS"/>
                <a:cs typeface="Trebuchet MS"/>
              </a:rPr>
              <a:t>SEO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convencional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costumava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A5462"/>
                </a:solidFill>
                <a:latin typeface="Trebuchet MS"/>
                <a:cs typeface="Trebuchet MS"/>
              </a:rPr>
              <a:t>levar.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248398" y="4933949"/>
            <a:ext cx="5410200" cy="1790700"/>
            <a:chOff x="6248398" y="4933949"/>
            <a:chExt cx="5410200" cy="1790700"/>
          </a:xfrm>
        </p:grpSpPr>
        <p:sp>
          <p:nvSpPr>
            <p:cNvPr id="26" name="object 26"/>
            <p:cNvSpPr/>
            <p:nvPr/>
          </p:nvSpPr>
          <p:spPr>
            <a:xfrm>
              <a:off x="6248398" y="4933949"/>
              <a:ext cx="5410200" cy="1790700"/>
            </a:xfrm>
            <a:custGeom>
              <a:avLst/>
              <a:gdLst/>
              <a:ahLst/>
              <a:cxnLst/>
              <a:rect l="l" t="t" r="r" b="b"/>
              <a:pathLst>
                <a:path w="5410200" h="1790700">
                  <a:moveTo>
                    <a:pt x="5339003" y="1790699"/>
                  </a:moveTo>
                  <a:lnTo>
                    <a:pt x="71196" y="1790699"/>
                  </a:lnTo>
                  <a:lnTo>
                    <a:pt x="66241" y="1790210"/>
                  </a:lnTo>
                  <a:lnTo>
                    <a:pt x="29705" y="1775077"/>
                  </a:lnTo>
                  <a:lnTo>
                    <a:pt x="3885" y="1739037"/>
                  </a:lnTo>
                  <a:lnTo>
                    <a:pt x="0" y="1719503"/>
                  </a:lnTo>
                  <a:lnTo>
                    <a:pt x="0" y="17144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39003" y="0"/>
                  </a:lnTo>
                  <a:lnTo>
                    <a:pt x="5380493" y="15621"/>
                  </a:lnTo>
                  <a:lnTo>
                    <a:pt x="5406312" y="51661"/>
                  </a:lnTo>
                  <a:lnTo>
                    <a:pt x="5410198" y="71196"/>
                  </a:lnTo>
                  <a:lnTo>
                    <a:pt x="5410198" y="1719503"/>
                  </a:lnTo>
                  <a:lnTo>
                    <a:pt x="5394576" y="1760994"/>
                  </a:lnTo>
                  <a:lnTo>
                    <a:pt x="5358537" y="1786813"/>
                  </a:lnTo>
                  <a:lnTo>
                    <a:pt x="5343957" y="1790211"/>
                  </a:lnTo>
                  <a:lnTo>
                    <a:pt x="5339003" y="17906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476999" y="5162550"/>
              <a:ext cx="447675" cy="495300"/>
            </a:xfrm>
            <a:custGeom>
              <a:avLst/>
              <a:gdLst/>
              <a:ahLst/>
              <a:cxnLst/>
              <a:rect l="l" t="t" r="r" b="b"/>
              <a:pathLst>
                <a:path w="447675" h="495300">
                  <a:moveTo>
                    <a:pt x="231168" y="495299"/>
                  </a:moveTo>
                  <a:lnTo>
                    <a:pt x="216506" y="495299"/>
                  </a:lnTo>
                  <a:lnTo>
                    <a:pt x="209192" y="494940"/>
                  </a:lnTo>
                  <a:lnTo>
                    <a:pt x="165875" y="487788"/>
                  </a:lnTo>
                  <a:lnTo>
                    <a:pt x="124786" y="472324"/>
                  </a:lnTo>
                  <a:lnTo>
                    <a:pt x="87503" y="449140"/>
                  </a:lnTo>
                  <a:lnTo>
                    <a:pt x="55459" y="419129"/>
                  </a:lnTo>
                  <a:lnTo>
                    <a:pt x="29885" y="383443"/>
                  </a:lnTo>
                  <a:lnTo>
                    <a:pt x="11766" y="343453"/>
                  </a:lnTo>
                  <a:lnTo>
                    <a:pt x="1796" y="300697"/>
                  </a:lnTo>
                  <a:lnTo>
                    <a:pt x="0" y="278792"/>
                  </a:lnTo>
                  <a:lnTo>
                    <a:pt x="0" y="271461"/>
                  </a:lnTo>
                  <a:lnTo>
                    <a:pt x="0" y="216505"/>
                  </a:lnTo>
                  <a:lnTo>
                    <a:pt x="5731" y="172978"/>
                  </a:lnTo>
                  <a:lnTo>
                    <a:pt x="19843" y="131404"/>
                  </a:lnTo>
                  <a:lnTo>
                    <a:pt x="41796" y="93383"/>
                  </a:lnTo>
                  <a:lnTo>
                    <a:pt x="70744" y="60376"/>
                  </a:lnTo>
                  <a:lnTo>
                    <a:pt x="105574" y="33650"/>
                  </a:lnTo>
                  <a:lnTo>
                    <a:pt x="144951" y="14232"/>
                  </a:lnTo>
                  <a:lnTo>
                    <a:pt x="187358" y="2870"/>
                  </a:lnTo>
                  <a:lnTo>
                    <a:pt x="216506" y="0"/>
                  </a:lnTo>
                  <a:lnTo>
                    <a:pt x="231168" y="0"/>
                  </a:lnTo>
                  <a:lnTo>
                    <a:pt x="274696" y="5729"/>
                  </a:lnTo>
                  <a:lnTo>
                    <a:pt x="316269" y="19843"/>
                  </a:lnTo>
                  <a:lnTo>
                    <a:pt x="354290" y="41795"/>
                  </a:lnTo>
                  <a:lnTo>
                    <a:pt x="387298" y="70743"/>
                  </a:lnTo>
                  <a:lnTo>
                    <a:pt x="414024" y="105574"/>
                  </a:lnTo>
                  <a:lnTo>
                    <a:pt x="433440" y="144951"/>
                  </a:lnTo>
                  <a:lnTo>
                    <a:pt x="444804" y="187358"/>
                  </a:lnTo>
                  <a:lnTo>
                    <a:pt x="447675" y="216505"/>
                  </a:lnTo>
                  <a:lnTo>
                    <a:pt x="447675" y="278792"/>
                  </a:lnTo>
                  <a:lnTo>
                    <a:pt x="441943" y="322319"/>
                  </a:lnTo>
                  <a:lnTo>
                    <a:pt x="427830" y="363893"/>
                  </a:lnTo>
                  <a:lnTo>
                    <a:pt x="405878" y="401914"/>
                  </a:lnTo>
                  <a:lnTo>
                    <a:pt x="376930" y="434922"/>
                  </a:lnTo>
                  <a:lnTo>
                    <a:pt x="342099" y="461647"/>
                  </a:lnTo>
                  <a:lnTo>
                    <a:pt x="302723" y="481065"/>
                  </a:lnTo>
                  <a:lnTo>
                    <a:pt x="260316" y="492428"/>
                  </a:lnTo>
                  <a:lnTo>
                    <a:pt x="238482" y="494940"/>
                  </a:lnTo>
                  <a:lnTo>
                    <a:pt x="231168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1299" y="5276849"/>
              <a:ext cx="219074" cy="26669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064375" y="5273675"/>
            <a:ext cx="34702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60" dirty="0">
                <a:solidFill>
                  <a:srgbClr val="15803C"/>
                </a:solidFill>
                <a:latin typeface="Gill Sans MT"/>
                <a:cs typeface="Gill Sans MT"/>
              </a:rPr>
              <a:t>Janela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9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5" dirty="0">
                <a:solidFill>
                  <a:srgbClr val="15803C"/>
                </a:solidFill>
                <a:latin typeface="Gill Sans MT"/>
                <a:cs typeface="Gill Sans MT"/>
              </a:rPr>
              <a:t>oportunidade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85" dirty="0">
                <a:solidFill>
                  <a:srgbClr val="15803C"/>
                </a:solidFill>
                <a:latin typeface="Gill Sans MT"/>
                <a:cs typeface="Gill Sans MT"/>
              </a:rPr>
              <a:t>massiva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64299" y="5761354"/>
            <a:ext cx="48831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Aqueles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souberem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aproveitar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transformação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4A5462"/>
                </a:solidFill>
                <a:latin typeface="Trebuchet MS"/>
                <a:cs typeface="Trebuchet MS"/>
              </a:rPr>
              <a:t>SEO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com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terão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uma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vantagem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competitiva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A5462"/>
                </a:solidFill>
                <a:latin typeface="Trebuchet MS"/>
                <a:cs typeface="Trebuchet MS"/>
              </a:rPr>
              <a:t>significativa.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0700" y="7169150"/>
            <a:ext cx="11017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59" dirty="0">
                <a:solidFill>
                  <a:srgbClr val="6A7280"/>
                </a:solidFill>
                <a:latin typeface="Arial Black"/>
                <a:cs typeface="Arial Black"/>
              </a:rPr>
              <a:t></a:t>
            </a:r>
            <a:r>
              <a:rPr sz="1350" spc="150" dirty="0">
                <a:solidFill>
                  <a:srgbClr val="6A7280"/>
                </a:solidFill>
                <a:latin typeface="Arial Black"/>
                <a:cs typeface="Arial Black"/>
              </a:rPr>
              <a:t> </a:t>
            </a:r>
            <a:r>
              <a:rPr sz="1800" spc="157" baseline="2314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800" spc="150" baseline="2314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800" spc="127" baseline="2314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800" baseline="231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343900"/>
            <a:chOff x="0" y="0"/>
            <a:chExt cx="12192000" cy="8343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83438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15" dirty="0"/>
              <a:t>Sistema</a:t>
            </a:r>
            <a:r>
              <a:rPr spc="60" dirty="0"/>
              <a:t> </a:t>
            </a:r>
            <a:r>
              <a:rPr spc="204" dirty="0"/>
              <a:t>de</a:t>
            </a:r>
            <a:r>
              <a:rPr spc="65" dirty="0"/>
              <a:t> </a:t>
            </a:r>
            <a:r>
              <a:rPr spc="310" dirty="0"/>
              <a:t>4</a:t>
            </a:r>
            <a:r>
              <a:rPr spc="60" dirty="0"/>
              <a:t> </a:t>
            </a:r>
            <a:r>
              <a:rPr spc="265" dirty="0"/>
              <a:t>passos</a:t>
            </a:r>
            <a:r>
              <a:rPr spc="65" dirty="0"/>
              <a:t> </a:t>
            </a:r>
            <a:r>
              <a:rPr spc="190" dirty="0"/>
              <a:t>para</a:t>
            </a:r>
            <a:r>
              <a:rPr spc="60" dirty="0"/>
              <a:t> </a:t>
            </a:r>
            <a:r>
              <a:rPr spc="250" dirty="0"/>
              <a:t>se</a:t>
            </a:r>
            <a:r>
              <a:rPr spc="65" dirty="0"/>
              <a:t> </a:t>
            </a:r>
            <a:r>
              <a:rPr spc="160" dirty="0"/>
              <a:t>posicionar</a:t>
            </a:r>
            <a:r>
              <a:rPr spc="60" dirty="0"/>
              <a:t> </a:t>
            </a:r>
            <a:r>
              <a:rPr spc="245" dirty="0"/>
              <a:t>com</a:t>
            </a:r>
            <a:r>
              <a:rPr spc="60" dirty="0"/>
              <a:t> </a:t>
            </a:r>
            <a:r>
              <a:rPr spc="125" dirty="0"/>
              <a:t>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412239"/>
            <a:ext cx="110343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1350" spc="14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0" dirty="0">
                <a:solidFill>
                  <a:srgbClr val="374050"/>
                </a:solidFill>
                <a:latin typeface="Trebuchet MS"/>
                <a:cs typeface="Trebuchet MS"/>
              </a:rPr>
              <a:t>sistema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completo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374050"/>
                </a:solidFill>
                <a:latin typeface="Trebuchet MS"/>
                <a:cs typeface="Trebuchet MS"/>
              </a:rPr>
              <a:t>para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posicionar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374050"/>
                </a:solidFill>
                <a:latin typeface="Trebuchet MS"/>
                <a:cs typeface="Trebuchet MS"/>
              </a:rPr>
              <a:t>conteúdo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25" dirty="0">
                <a:solidFill>
                  <a:srgbClr val="374050"/>
                </a:solidFill>
                <a:latin typeface="Trebuchet MS"/>
                <a:cs typeface="Trebuchet MS"/>
              </a:rPr>
              <a:t>nas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primeiras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5" dirty="0">
                <a:solidFill>
                  <a:srgbClr val="374050"/>
                </a:solidFill>
                <a:latin typeface="Trebuchet MS"/>
                <a:cs typeface="Trebuchet MS"/>
              </a:rPr>
              <a:t>posições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utilizando 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inteligência </a:t>
            </a:r>
            <a:r>
              <a:rPr sz="1350" dirty="0">
                <a:solidFill>
                  <a:srgbClr val="374050"/>
                </a:solidFill>
                <a:latin typeface="Trebuchet MS"/>
                <a:cs typeface="Trebuchet MS"/>
              </a:rPr>
              <a:t>artificial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consiste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35" dirty="0">
                <a:solidFill>
                  <a:srgbClr val="374050"/>
                </a:solidFill>
                <a:latin typeface="Trebuchet MS"/>
                <a:cs typeface="Trebuchet MS"/>
              </a:rPr>
              <a:t>em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quatro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00" dirty="0">
                <a:solidFill>
                  <a:srgbClr val="374050"/>
                </a:solidFill>
                <a:latin typeface="Trebuchet MS"/>
                <a:cs typeface="Trebuchet MS"/>
              </a:rPr>
              <a:t>passos </a:t>
            </a:r>
            <a:r>
              <a:rPr sz="1350" spc="60" dirty="0">
                <a:solidFill>
                  <a:srgbClr val="374050"/>
                </a:solidFill>
                <a:latin typeface="Trebuchet MS"/>
                <a:cs typeface="Trebuchet MS"/>
              </a:rPr>
              <a:t>interconectados.</a:t>
            </a:r>
            <a:r>
              <a:rPr sz="13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0" dirty="0">
                <a:solidFill>
                  <a:srgbClr val="374050"/>
                </a:solidFill>
                <a:latin typeface="Trebuchet MS"/>
                <a:cs typeface="Trebuchet MS"/>
              </a:rPr>
              <a:t>Cada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374050"/>
                </a:solidFill>
                <a:latin typeface="Trebuchet MS"/>
                <a:cs typeface="Trebuchet MS"/>
              </a:rPr>
              <a:t>etapa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otimizada</a:t>
            </a:r>
            <a:r>
              <a:rPr sz="13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4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leva</a:t>
            </a:r>
            <a:r>
              <a:rPr sz="13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0" dirty="0">
                <a:solidFill>
                  <a:srgbClr val="374050"/>
                </a:solidFill>
                <a:latin typeface="Trebuchet MS"/>
                <a:cs typeface="Trebuchet MS"/>
              </a:rPr>
              <a:t>à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60" dirty="0">
                <a:solidFill>
                  <a:srgbClr val="374050"/>
                </a:solidFill>
                <a:latin typeface="Trebuchet MS"/>
                <a:cs typeface="Trebuchet MS"/>
              </a:rPr>
              <a:t>próxima,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criando</a:t>
            </a:r>
            <a:r>
              <a:rPr sz="13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45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5" dirty="0">
                <a:solidFill>
                  <a:srgbClr val="374050"/>
                </a:solidFill>
                <a:latin typeface="Trebuchet MS"/>
                <a:cs typeface="Trebuchet MS"/>
              </a:rPr>
              <a:t>processo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eficaz</a:t>
            </a:r>
            <a:r>
              <a:rPr sz="13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automatizado.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399" y="2381250"/>
            <a:ext cx="2352675" cy="3352800"/>
            <a:chOff x="533399" y="2381250"/>
            <a:chExt cx="2352675" cy="3352800"/>
          </a:xfrm>
        </p:grpSpPr>
        <p:sp>
          <p:nvSpPr>
            <p:cNvPr id="8" name="object 8"/>
            <p:cNvSpPr/>
            <p:nvPr/>
          </p:nvSpPr>
          <p:spPr>
            <a:xfrm>
              <a:off x="533399" y="2381250"/>
              <a:ext cx="2352675" cy="3352800"/>
            </a:xfrm>
            <a:custGeom>
              <a:avLst/>
              <a:gdLst/>
              <a:ahLst/>
              <a:cxnLst/>
              <a:rect l="l" t="t" r="r" b="b"/>
              <a:pathLst>
                <a:path w="2352675" h="3352800">
                  <a:moveTo>
                    <a:pt x="2281478" y="3352798"/>
                  </a:moveTo>
                  <a:lnTo>
                    <a:pt x="71196" y="3352798"/>
                  </a:lnTo>
                  <a:lnTo>
                    <a:pt x="66241" y="3352311"/>
                  </a:lnTo>
                  <a:lnTo>
                    <a:pt x="29705" y="3337177"/>
                  </a:lnTo>
                  <a:lnTo>
                    <a:pt x="3885" y="3301136"/>
                  </a:lnTo>
                  <a:lnTo>
                    <a:pt x="0" y="3281603"/>
                  </a:lnTo>
                  <a:lnTo>
                    <a:pt x="0" y="32765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281478" y="0"/>
                  </a:lnTo>
                  <a:lnTo>
                    <a:pt x="2322968" y="15621"/>
                  </a:lnTo>
                  <a:lnTo>
                    <a:pt x="2348788" y="51661"/>
                  </a:lnTo>
                  <a:lnTo>
                    <a:pt x="2352674" y="71196"/>
                  </a:lnTo>
                  <a:lnTo>
                    <a:pt x="2352674" y="3281603"/>
                  </a:lnTo>
                  <a:lnTo>
                    <a:pt x="2337052" y="3323093"/>
                  </a:lnTo>
                  <a:lnTo>
                    <a:pt x="2301012" y="3348912"/>
                  </a:lnTo>
                  <a:lnTo>
                    <a:pt x="2286433" y="3352311"/>
                  </a:lnTo>
                  <a:lnTo>
                    <a:pt x="2281478" y="33527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47799" y="257183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60152" y="609439"/>
                  </a:lnTo>
                  <a:lnTo>
                    <a:pt x="247082" y="608797"/>
                  </a:lnTo>
                  <a:lnTo>
                    <a:pt x="208263" y="603039"/>
                  </a:lnTo>
                  <a:lnTo>
                    <a:pt x="170717" y="591649"/>
                  </a:lnTo>
                  <a:lnTo>
                    <a:pt x="135242" y="574870"/>
                  </a:lnTo>
                  <a:lnTo>
                    <a:pt x="102619" y="553072"/>
                  </a:lnTo>
                  <a:lnTo>
                    <a:pt x="73541" y="526718"/>
                  </a:lnTo>
                  <a:lnTo>
                    <a:pt x="48650" y="496389"/>
                  </a:lnTo>
                  <a:lnTo>
                    <a:pt x="28476" y="462728"/>
                  </a:lnTo>
                  <a:lnTo>
                    <a:pt x="13461" y="426480"/>
                  </a:lnTo>
                  <a:lnTo>
                    <a:pt x="3925" y="388413"/>
                  </a:lnTo>
                  <a:lnTo>
                    <a:pt x="80" y="349366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5" y="221026"/>
                  </a:lnTo>
                  <a:lnTo>
                    <a:pt x="13461" y="182958"/>
                  </a:lnTo>
                  <a:lnTo>
                    <a:pt x="28476" y="146709"/>
                  </a:lnTo>
                  <a:lnTo>
                    <a:pt x="48650" y="113049"/>
                  </a:lnTo>
                  <a:lnTo>
                    <a:pt x="73541" y="82720"/>
                  </a:lnTo>
                  <a:lnTo>
                    <a:pt x="102619" y="56366"/>
                  </a:lnTo>
                  <a:lnTo>
                    <a:pt x="135242" y="34568"/>
                  </a:lnTo>
                  <a:lnTo>
                    <a:pt x="170717" y="17789"/>
                  </a:lnTo>
                  <a:lnTo>
                    <a:pt x="208263" y="6400"/>
                  </a:lnTo>
                  <a:lnTo>
                    <a:pt x="247082" y="642"/>
                  </a:lnTo>
                  <a:lnTo>
                    <a:pt x="260152" y="0"/>
                  </a:lnTo>
                  <a:lnTo>
                    <a:pt x="273247" y="0"/>
                  </a:lnTo>
                  <a:lnTo>
                    <a:pt x="312293" y="3845"/>
                  </a:lnTo>
                  <a:lnTo>
                    <a:pt x="350360" y="13380"/>
                  </a:lnTo>
                  <a:lnTo>
                    <a:pt x="386609" y="28395"/>
                  </a:lnTo>
                  <a:lnTo>
                    <a:pt x="420269" y="48570"/>
                  </a:lnTo>
                  <a:lnTo>
                    <a:pt x="450598" y="73461"/>
                  </a:lnTo>
                  <a:lnTo>
                    <a:pt x="476953" y="102538"/>
                  </a:lnTo>
                  <a:lnTo>
                    <a:pt x="498750" y="135161"/>
                  </a:lnTo>
                  <a:lnTo>
                    <a:pt x="515529" y="170637"/>
                  </a:lnTo>
                  <a:lnTo>
                    <a:pt x="526919" y="208183"/>
                  </a:lnTo>
                  <a:lnTo>
                    <a:pt x="532677" y="247002"/>
                  </a:lnTo>
                  <a:lnTo>
                    <a:pt x="533319" y="349366"/>
                  </a:lnTo>
                  <a:lnTo>
                    <a:pt x="532677" y="362437"/>
                  </a:lnTo>
                  <a:lnTo>
                    <a:pt x="526919" y="401255"/>
                  </a:lnTo>
                  <a:lnTo>
                    <a:pt x="515529" y="438801"/>
                  </a:lnTo>
                  <a:lnTo>
                    <a:pt x="498750" y="474276"/>
                  </a:lnTo>
                  <a:lnTo>
                    <a:pt x="476953" y="506900"/>
                  </a:lnTo>
                  <a:lnTo>
                    <a:pt x="450598" y="535977"/>
                  </a:lnTo>
                  <a:lnTo>
                    <a:pt x="420269" y="560868"/>
                  </a:lnTo>
                  <a:lnTo>
                    <a:pt x="386609" y="581043"/>
                  </a:lnTo>
                  <a:lnTo>
                    <a:pt x="350360" y="596058"/>
                  </a:lnTo>
                  <a:lnTo>
                    <a:pt x="312293" y="605593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199" y="2724149"/>
              <a:ext cx="228599" cy="3047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867767" y="3326764"/>
            <a:ext cx="1687830" cy="821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650" b="1" spc="215" dirty="0">
                <a:solidFill>
                  <a:srgbClr val="15803C"/>
                </a:solidFill>
                <a:latin typeface="Gill Sans MT"/>
                <a:cs typeface="Gill Sans MT"/>
              </a:rPr>
              <a:t>Passo</a:t>
            </a:r>
            <a:r>
              <a:rPr sz="1650" b="1" spc="14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650" b="1" spc="195" dirty="0">
                <a:solidFill>
                  <a:srgbClr val="15803C"/>
                </a:solidFill>
                <a:latin typeface="Gill Sans MT"/>
                <a:cs typeface="Gill Sans MT"/>
              </a:rPr>
              <a:t>1</a:t>
            </a:r>
            <a:endParaRPr sz="1650">
              <a:latin typeface="Gill Sans MT"/>
              <a:cs typeface="Gill Sans MT"/>
            </a:endParaRPr>
          </a:p>
          <a:p>
            <a:pPr marL="12700" marR="5080" algn="ctr">
              <a:lnSpc>
                <a:spcPct val="125000"/>
              </a:lnSpc>
              <a:spcBef>
                <a:spcPts val="660"/>
              </a:spcBef>
            </a:pP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Pesquisa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palavras-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estratégicas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21617" y="4240402"/>
            <a:ext cx="1979930" cy="12731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-635" algn="ctr">
              <a:lnSpc>
                <a:spcPct val="126200"/>
              </a:lnSpc>
              <a:spcBef>
                <a:spcPts val="75"/>
              </a:spcBef>
            </a:pP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Identificar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oportunidades </a:t>
            </a:r>
            <a:r>
              <a:rPr sz="1300" spc="95" dirty="0">
                <a:solidFill>
                  <a:srgbClr val="4A5462"/>
                </a:solidFill>
                <a:latin typeface="Trebuchet MS"/>
                <a:cs typeface="Trebuchet MS"/>
              </a:rPr>
              <a:t>ranqueáveis</a:t>
            </a:r>
            <a:r>
              <a:rPr sz="13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2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baixa </a:t>
            </a:r>
            <a:r>
              <a:rPr sz="1300" spc="70" dirty="0">
                <a:solidFill>
                  <a:srgbClr val="4A5462"/>
                </a:solidFill>
                <a:latin typeface="Trebuchet MS"/>
                <a:cs typeface="Trebuchet MS"/>
              </a:rPr>
              <a:t>concorrência</a:t>
            </a:r>
            <a:r>
              <a:rPr sz="13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9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3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Trebuchet MS"/>
                <a:cs typeface="Trebuchet MS"/>
              </a:rPr>
              <a:t>alta </a:t>
            </a:r>
            <a:r>
              <a:rPr sz="1300" spc="70" dirty="0">
                <a:solidFill>
                  <a:srgbClr val="4A5462"/>
                </a:solidFill>
                <a:latin typeface="Trebuchet MS"/>
                <a:cs typeface="Trebuchet MS"/>
              </a:rPr>
              <a:t>intenção</a:t>
            </a:r>
            <a:r>
              <a:rPr sz="1300" spc="55" dirty="0">
                <a:solidFill>
                  <a:srgbClr val="4A5462"/>
                </a:solidFill>
                <a:latin typeface="Trebuchet MS"/>
                <a:cs typeface="Trebuchet MS"/>
              </a:rPr>
              <a:t> comercial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457574" y="2505074"/>
            <a:ext cx="2352675" cy="3095625"/>
            <a:chOff x="3457574" y="2505074"/>
            <a:chExt cx="2352675" cy="3095625"/>
          </a:xfrm>
        </p:grpSpPr>
        <p:sp>
          <p:nvSpPr>
            <p:cNvPr id="14" name="object 14"/>
            <p:cNvSpPr/>
            <p:nvPr/>
          </p:nvSpPr>
          <p:spPr>
            <a:xfrm>
              <a:off x="3457574" y="2505074"/>
              <a:ext cx="2352675" cy="3095625"/>
            </a:xfrm>
            <a:custGeom>
              <a:avLst/>
              <a:gdLst/>
              <a:ahLst/>
              <a:cxnLst/>
              <a:rect l="l" t="t" r="r" b="b"/>
              <a:pathLst>
                <a:path w="2352675" h="3095625">
                  <a:moveTo>
                    <a:pt x="2281478" y="3095624"/>
                  </a:moveTo>
                  <a:lnTo>
                    <a:pt x="71196" y="3095624"/>
                  </a:lnTo>
                  <a:lnTo>
                    <a:pt x="66241" y="3095136"/>
                  </a:lnTo>
                  <a:lnTo>
                    <a:pt x="29705" y="3080002"/>
                  </a:lnTo>
                  <a:lnTo>
                    <a:pt x="3885" y="3043962"/>
                  </a:lnTo>
                  <a:lnTo>
                    <a:pt x="0" y="3024427"/>
                  </a:lnTo>
                  <a:lnTo>
                    <a:pt x="0" y="30194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281478" y="0"/>
                  </a:lnTo>
                  <a:lnTo>
                    <a:pt x="2322969" y="15621"/>
                  </a:lnTo>
                  <a:lnTo>
                    <a:pt x="2348789" y="51661"/>
                  </a:lnTo>
                  <a:lnTo>
                    <a:pt x="2352675" y="71196"/>
                  </a:lnTo>
                  <a:lnTo>
                    <a:pt x="2352675" y="3024427"/>
                  </a:lnTo>
                  <a:lnTo>
                    <a:pt x="2337053" y="3065919"/>
                  </a:lnTo>
                  <a:lnTo>
                    <a:pt x="2301013" y="3091738"/>
                  </a:lnTo>
                  <a:lnTo>
                    <a:pt x="2286433" y="3095136"/>
                  </a:lnTo>
                  <a:lnTo>
                    <a:pt x="2281478" y="3095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81499" y="2695574"/>
              <a:ext cx="504825" cy="609600"/>
            </a:xfrm>
            <a:custGeom>
              <a:avLst/>
              <a:gdLst/>
              <a:ahLst/>
              <a:cxnLst/>
              <a:rect l="l" t="t" r="r" b="b"/>
              <a:pathLst>
                <a:path w="504825" h="609600">
                  <a:moveTo>
                    <a:pt x="260679" y="609599"/>
                  </a:moveTo>
                  <a:lnTo>
                    <a:pt x="244145" y="609599"/>
                  </a:lnTo>
                  <a:lnTo>
                    <a:pt x="235898" y="609194"/>
                  </a:lnTo>
                  <a:lnTo>
                    <a:pt x="195060" y="603137"/>
                  </a:lnTo>
                  <a:lnTo>
                    <a:pt x="148180" y="587222"/>
                  </a:lnTo>
                  <a:lnTo>
                    <a:pt x="105305" y="562467"/>
                  </a:lnTo>
                  <a:lnTo>
                    <a:pt x="68084" y="529824"/>
                  </a:lnTo>
                  <a:lnTo>
                    <a:pt x="37945" y="490546"/>
                  </a:lnTo>
                  <a:lnTo>
                    <a:pt x="16049" y="446143"/>
                  </a:lnTo>
                  <a:lnTo>
                    <a:pt x="3236" y="398322"/>
                  </a:lnTo>
                  <a:lnTo>
                    <a:pt x="0" y="365454"/>
                  </a:lnTo>
                  <a:lnTo>
                    <a:pt x="0" y="357187"/>
                  </a:lnTo>
                  <a:lnTo>
                    <a:pt x="0" y="244145"/>
                  </a:lnTo>
                  <a:lnTo>
                    <a:pt x="6462" y="195060"/>
                  </a:lnTo>
                  <a:lnTo>
                    <a:pt x="22376" y="148180"/>
                  </a:lnTo>
                  <a:lnTo>
                    <a:pt x="47131" y="105305"/>
                  </a:lnTo>
                  <a:lnTo>
                    <a:pt x="79775" y="68084"/>
                  </a:lnTo>
                  <a:lnTo>
                    <a:pt x="119052" y="37946"/>
                  </a:lnTo>
                  <a:lnTo>
                    <a:pt x="163455" y="16050"/>
                  </a:lnTo>
                  <a:lnTo>
                    <a:pt x="211276" y="3237"/>
                  </a:lnTo>
                  <a:lnTo>
                    <a:pt x="244145" y="0"/>
                  </a:lnTo>
                  <a:lnTo>
                    <a:pt x="260679" y="0"/>
                  </a:lnTo>
                  <a:lnTo>
                    <a:pt x="309763" y="6462"/>
                  </a:lnTo>
                  <a:lnTo>
                    <a:pt x="356643" y="22377"/>
                  </a:lnTo>
                  <a:lnTo>
                    <a:pt x="399518" y="47131"/>
                  </a:lnTo>
                  <a:lnTo>
                    <a:pt x="436740" y="79775"/>
                  </a:lnTo>
                  <a:lnTo>
                    <a:pt x="466878" y="119053"/>
                  </a:lnTo>
                  <a:lnTo>
                    <a:pt x="488774" y="163455"/>
                  </a:lnTo>
                  <a:lnTo>
                    <a:pt x="501587" y="211276"/>
                  </a:lnTo>
                  <a:lnTo>
                    <a:pt x="504825" y="244145"/>
                  </a:lnTo>
                  <a:lnTo>
                    <a:pt x="504825" y="365454"/>
                  </a:lnTo>
                  <a:lnTo>
                    <a:pt x="498361" y="414538"/>
                  </a:lnTo>
                  <a:lnTo>
                    <a:pt x="482447" y="461418"/>
                  </a:lnTo>
                  <a:lnTo>
                    <a:pt x="457692" y="504293"/>
                  </a:lnTo>
                  <a:lnTo>
                    <a:pt x="425049" y="541515"/>
                  </a:lnTo>
                  <a:lnTo>
                    <a:pt x="385771" y="571653"/>
                  </a:lnTo>
                  <a:lnTo>
                    <a:pt x="341368" y="593549"/>
                  </a:lnTo>
                  <a:lnTo>
                    <a:pt x="293547" y="606362"/>
                  </a:lnTo>
                  <a:lnTo>
                    <a:pt x="268926" y="609194"/>
                  </a:lnTo>
                  <a:lnTo>
                    <a:pt x="260679" y="6095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3900" y="2847974"/>
              <a:ext cx="200024" cy="30479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774082" y="3450589"/>
            <a:ext cx="1720850" cy="821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650" b="1" spc="215" dirty="0">
                <a:solidFill>
                  <a:srgbClr val="15803C"/>
                </a:solidFill>
                <a:latin typeface="Gill Sans MT"/>
                <a:cs typeface="Gill Sans MT"/>
              </a:rPr>
              <a:t>Passo</a:t>
            </a:r>
            <a:r>
              <a:rPr sz="1650" b="1" spc="14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650" b="1" spc="195" dirty="0">
                <a:solidFill>
                  <a:srgbClr val="15803C"/>
                </a:solidFill>
                <a:latin typeface="Gill Sans MT"/>
                <a:cs typeface="Gill Sans MT"/>
              </a:rPr>
              <a:t>2</a:t>
            </a:r>
            <a:endParaRPr sz="1650">
              <a:latin typeface="Gill Sans MT"/>
              <a:cs typeface="Gill Sans MT"/>
            </a:endParaRPr>
          </a:p>
          <a:p>
            <a:pPr marL="12700" marR="5080" algn="ctr">
              <a:lnSpc>
                <a:spcPct val="125000"/>
              </a:lnSpc>
              <a:spcBef>
                <a:spcPts val="660"/>
              </a:spcBef>
            </a:pP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Análise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engenharia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reversa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87030" y="4364227"/>
            <a:ext cx="1695450" cy="10255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algn="ctr">
              <a:lnSpc>
                <a:spcPct val="126600"/>
              </a:lnSpc>
              <a:spcBef>
                <a:spcPts val="70"/>
              </a:spcBef>
            </a:pP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Analisar</a:t>
            </a: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0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conteúdo </a:t>
            </a:r>
            <a:r>
              <a:rPr sz="1300" spc="120" dirty="0">
                <a:solidFill>
                  <a:srgbClr val="4A5462"/>
                </a:solidFill>
                <a:latin typeface="Trebuchet MS"/>
                <a:cs typeface="Trebuchet MS"/>
              </a:rPr>
              <a:t>dos</a:t>
            </a:r>
            <a:r>
              <a:rPr sz="13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concorrentes</a:t>
            </a:r>
            <a:r>
              <a:rPr sz="13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entender</a:t>
            </a:r>
            <a:r>
              <a:rPr sz="13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0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3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00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3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4A5462"/>
                </a:solidFill>
                <a:latin typeface="Trebuchet MS"/>
                <a:cs typeface="Trebuchet MS"/>
              </a:rPr>
              <a:t>o </a:t>
            </a:r>
            <a:r>
              <a:rPr sz="1300" spc="95" dirty="0">
                <a:solidFill>
                  <a:srgbClr val="4A5462"/>
                </a:solidFill>
                <a:latin typeface="Trebuchet MS"/>
                <a:cs typeface="Trebuchet MS"/>
              </a:rPr>
              <a:t>Google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4A5462"/>
                </a:solidFill>
                <a:latin typeface="Trebuchet MS"/>
                <a:cs typeface="Trebuchet MS"/>
              </a:rPr>
              <a:t>valoriza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381748" y="2505074"/>
            <a:ext cx="2352675" cy="3095625"/>
            <a:chOff x="6381748" y="2505074"/>
            <a:chExt cx="2352675" cy="3095625"/>
          </a:xfrm>
        </p:grpSpPr>
        <p:sp>
          <p:nvSpPr>
            <p:cNvPr id="20" name="object 20"/>
            <p:cNvSpPr/>
            <p:nvPr/>
          </p:nvSpPr>
          <p:spPr>
            <a:xfrm>
              <a:off x="6381748" y="2505074"/>
              <a:ext cx="2352675" cy="3095625"/>
            </a:xfrm>
            <a:custGeom>
              <a:avLst/>
              <a:gdLst/>
              <a:ahLst/>
              <a:cxnLst/>
              <a:rect l="l" t="t" r="r" b="b"/>
              <a:pathLst>
                <a:path w="2352675" h="3095625">
                  <a:moveTo>
                    <a:pt x="2281478" y="3095624"/>
                  </a:moveTo>
                  <a:lnTo>
                    <a:pt x="71196" y="3095624"/>
                  </a:lnTo>
                  <a:lnTo>
                    <a:pt x="66241" y="3095136"/>
                  </a:lnTo>
                  <a:lnTo>
                    <a:pt x="29705" y="3080002"/>
                  </a:lnTo>
                  <a:lnTo>
                    <a:pt x="3885" y="3043962"/>
                  </a:lnTo>
                  <a:lnTo>
                    <a:pt x="0" y="3024427"/>
                  </a:lnTo>
                  <a:lnTo>
                    <a:pt x="0" y="30194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281478" y="0"/>
                  </a:lnTo>
                  <a:lnTo>
                    <a:pt x="2322969" y="15621"/>
                  </a:lnTo>
                  <a:lnTo>
                    <a:pt x="2348788" y="51661"/>
                  </a:lnTo>
                  <a:lnTo>
                    <a:pt x="2352675" y="71196"/>
                  </a:lnTo>
                  <a:lnTo>
                    <a:pt x="2352675" y="3024427"/>
                  </a:lnTo>
                  <a:lnTo>
                    <a:pt x="2337053" y="3065919"/>
                  </a:lnTo>
                  <a:lnTo>
                    <a:pt x="2301012" y="3091738"/>
                  </a:lnTo>
                  <a:lnTo>
                    <a:pt x="2286433" y="3095136"/>
                  </a:lnTo>
                  <a:lnTo>
                    <a:pt x="2281478" y="3095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286624" y="2695655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34051" y="607513"/>
                  </a:lnTo>
                  <a:lnTo>
                    <a:pt x="195569" y="599859"/>
                  </a:lnTo>
                  <a:lnTo>
                    <a:pt x="158619" y="586638"/>
                  </a:lnTo>
                  <a:lnTo>
                    <a:pt x="124017" y="568142"/>
                  </a:lnTo>
                  <a:lnTo>
                    <a:pt x="92496" y="544765"/>
                  </a:lnTo>
                  <a:lnTo>
                    <a:pt x="64753" y="517022"/>
                  </a:lnTo>
                  <a:lnTo>
                    <a:pt x="41376" y="485501"/>
                  </a:lnTo>
                  <a:lnTo>
                    <a:pt x="22880" y="450898"/>
                  </a:lnTo>
                  <a:lnTo>
                    <a:pt x="9660" y="413949"/>
                  </a:lnTo>
                  <a:lnTo>
                    <a:pt x="2006" y="375468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6" y="221026"/>
                  </a:lnTo>
                  <a:lnTo>
                    <a:pt x="13461" y="182958"/>
                  </a:lnTo>
                  <a:lnTo>
                    <a:pt x="28475" y="146709"/>
                  </a:lnTo>
                  <a:lnTo>
                    <a:pt x="48651" y="113049"/>
                  </a:lnTo>
                  <a:lnTo>
                    <a:pt x="73541" y="82720"/>
                  </a:lnTo>
                  <a:lnTo>
                    <a:pt x="102619" y="56366"/>
                  </a:lnTo>
                  <a:lnTo>
                    <a:pt x="135242" y="34568"/>
                  </a:lnTo>
                  <a:lnTo>
                    <a:pt x="170717" y="17789"/>
                  </a:lnTo>
                  <a:lnTo>
                    <a:pt x="208263" y="6400"/>
                  </a:lnTo>
                  <a:lnTo>
                    <a:pt x="247082" y="642"/>
                  </a:lnTo>
                  <a:lnTo>
                    <a:pt x="260153" y="0"/>
                  </a:lnTo>
                  <a:lnTo>
                    <a:pt x="273247" y="0"/>
                  </a:lnTo>
                  <a:lnTo>
                    <a:pt x="312293" y="3845"/>
                  </a:lnTo>
                  <a:lnTo>
                    <a:pt x="350360" y="13381"/>
                  </a:lnTo>
                  <a:lnTo>
                    <a:pt x="386609" y="28395"/>
                  </a:lnTo>
                  <a:lnTo>
                    <a:pt x="420269" y="48570"/>
                  </a:lnTo>
                  <a:lnTo>
                    <a:pt x="450599" y="73461"/>
                  </a:lnTo>
                  <a:lnTo>
                    <a:pt x="476952" y="102538"/>
                  </a:lnTo>
                  <a:lnTo>
                    <a:pt x="498750" y="135161"/>
                  </a:lnTo>
                  <a:lnTo>
                    <a:pt x="515529" y="170637"/>
                  </a:lnTo>
                  <a:lnTo>
                    <a:pt x="526918" y="208183"/>
                  </a:lnTo>
                  <a:lnTo>
                    <a:pt x="532677" y="247002"/>
                  </a:lnTo>
                  <a:lnTo>
                    <a:pt x="533319" y="349366"/>
                  </a:lnTo>
                  <a:lnTo>
                    <a:pt x="532677" y="362437"/>
                  </a:lnTo>
                  <a:lnTo>
                    <a:pt x="526918" y="401255"/>
                  </a:lnTo>
                  <a:lnTo>
                    <a:pt x="515529" y="438801"/>
                  </a:lnTo>
                  <a:lnTo>
                    <a:pt x="498750" y="474277"/>
                  </a:lnTo>
                  <a:lnTo>
                    <a:pt x="476952" y="506900"/>
                  </a:lnTo>
                  <a:lnTo>
                    <a:pt x="450599" y="535977"/>
                  </a:lnTo>
                  <a:lnTo>
                    <a:pt x="420269" y="560868"/>
                  </a:lnTo>
                  <a:lnTo>
                    <a:pt x="386609" y="581043"/>
                  </a:lnTo>
                  <a:lnTo>
                    <a:pt x="350360" y="596058"/>
                  </a:lnTo>
                  <a:lnTo>
                    <a:pt x="312293" y="605593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39024" y="2847974"/>
              <a:ext cx="228599" cy="30479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6756598" y="3450589"/>
            <a:ext cx="1602105" cy="821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650" b="1" spc="215" dirty="0">
                <a:solidFill>
                  <a:srgbClr val="15803C"/>
                </a:solidFill>
                <a:latin typeface="Gill Sans MT"/>
                <a:cs typeface="Gill Sans MT"/>
              </a:rPr>
              <a:t>Passo</a:t>
            </a:r>
            <a:r>
              <a:rPr sz="1650" b="1" spc="14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650" b="1" spc="195" dirty="0">
                <a:solidFill>
                  <a:srgbClr val="15803C"/>
                </a:solidFill>
                <a:latin typeface="Gill Sans MT"/>
                <a:cs typeface="Gill Sans MT"/>
              </a:rPr>
              <a:t>3</a:t>
            </a:r>
            <a:endParaRPr sz="1650">
              <a:latin typeface="Gill Sans MT"/>
              <a:cs typeface="Gill Sans MT"/>
            </a:endParaRPr>
          </a:p>
          <a:p>
            <a:pPr marL="12700" marR="5080" algn="ctr">
              <a:lnSpc>
                <a:spcPct val="125000"/>
              </a:lnSpc>
              <a:spcBef>
                <a:spcPts val="660"/>
              </a:spcBef>
            </a:pP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Criação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conteúdo otimizado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por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34261" y="4364227"/>
            <a:ext cx="1846580" cy="10255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26600"/>
              </a:lnSpc>
              <a:spcBef>
                <a:spcPts val="70"/>
              </a:spcBef>
            </a:pPr>
            <a:r>
              <a:rPr sz="1300" spc="80" dirty="0">
                <a:solidFill>
                  <a:srgbClr val="4A5462"/>
                </a:solidFill>
                <a:latin typeface="Trebuchet MS"/>
                <a:cs typeface="Trebuchet MS"/>
              </a:rPr>
              <a:t>Gerar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4A5462"/>
                </a:solidFill>
                <a:latin typeface="Trebuchet MS"/>
                <a:cs typeface="Trebuchet MS"/>
              </a:rPr>
              <a:t>artigos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9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Trebuchet MS"/>
                <a:cs typeface="Trebuchet MS"/>
              </a:rPr>
              <a:t>alta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qualidade</a:t>
            </a:r>
            <a:r>
              <a:rPr sz="13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00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3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14" dirty="0">
                <a:solidFill>
                  <a:srgbClr val="4A5462"/>
                </a:solidFill>
                <a:latin typeface="Trebuchet MS"/>
                <a:cs typeface="Trebuchet MS"/>
              </a:rPr>
              <a:t>soem </a:t>
            </a:r>
            <a:r>
              <a:rPr sz="1300" spc="12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70" dirty="0">
                <a:solidFill>
                  <a:srgbClr val="4A5462"/>
                </a:solidFill>
                <a:latin typeface="Trebuchet MS"/>
                <a:cs typeface="Trebuchet MS"/>
              </a:rPr>
              <a:t>escritos</a:t>
            </a: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4A5462"/>
                </a:solidFill>
                <a:latin typeface="Trebuchet MS"/>
                <a:cs typeface="Trebuchet MS"/>
              </a:rPr>
              <a:t>por</a:t>
            </a:r>
            <a:r>
              <a:rPr sz="13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35" dirty="0">
                <a:solidFill>
                  <a:srgbClr val="4A5462"/>
                </a:solidFill>
                <a:latin typeface="Trebuchet MS"/>
                <a:cs typeface="Trebuchet MS"/>
              </a:rPr>
              <a:t>um </a:t>
            </a:r>
            <a:r>
              <a:rPr sz="1300" spc="55" dirty="0">
                <a:solidFill>
                  <a:srgbClr val="4A5462"/>
                </a:solidFill>
                <a:latin typeface="Trebuchet MS"/>
                <a:cs typeface="Trebuchet MS"/>
              </a:rPr>
              <a:t>especialista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9305923" y="2505074"/>
            <a:ext cx="2352675" cy="3095625"/>
            <a:chOff x="9305923" y="2505074"/>
            <a:chExt cx="2352675" cy="3095625"/>
          </a:xfrm>
        </p:grpSpPr>
        <p:sp>
          <p:nvSpPr>
            <p:cNvPr id="26" name="object 26"/>
            <p:cNvSpPr/>
            <p:nvPr/>
          </p:nvSpPr>
          <p:spPr>
            <a:xfrm>
              <a:off x="9305923" y="2505074"/>
              <a:ext cx="2352675" cy="3095625"/>
            </a:xfrm>
            <a:custGeom>
              <a:avLst/>
              <a:gdLst/>
              <a:ahLst/>
              <a:cxnLst/>
              <a:rect l="l" t="t" r="r" b="b"/>
              <a:pathLst>
                <a:path w="2352675" h="3095625">
                  <a:moveTo>
                    <a:pt x="2281478" y="3095624"/>
                  </a:moveTo>
                  <a:lnTo>
                    <a:pt x="71196" y="3095624"/>
                  </a:lnTo>
                  <a:lnTo>
                    <a:pt x="66241" y="3095136"/>
                  </a:lnTo>
                  <a:lnTo>
                    <a:pt x="29705" y="3080002"/>
                  </a:lnTo>
                  <a:lnTo>
                    <a:pt x="3885" y="3043962"/>
                  </a:lnTo>
                  <a:lnTo>
                    <a:pt x="0" y="3024427"/>
                  </a:lnTo>
                  <a:lnTo>
                    <a:pt x="0" y="3019424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281478" y="0"/>
                  </a:lnTo>
                  <a:lnTo>
                    <a:pt x="2322969" y="15621"/>
                  </a:lnTo>
                  <a:lnTo>
                    <a:pt x="2348787" y="51661"/>
                  </a:lnTo>
                  <a:lnTo>
                    <a:pt x="2352674" y="71196"/>
                  </a:lnTo>
                  <a:lnTo>
                    <a:pt x="2352674" y="3024427"/>
                  </a:lnTo>
                  <a:lnTo>
                    <a:pt x="2337051" y="3065919"/>
                  </a:lnTo>
                  <a:lnTo>
                    <a:pt x="2301012" y="3091738"/>
                  </a:lnTo>
                  <a:lnTo>
                    <a:pt x="2286432" y="3095136"/>
                  </a:lnTo>
                  <a:lnTo>
                    <a:pt x="2281478" y="30956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210798" y="2695655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34050" y="607513"/>
                  </a:lnTo>
                  <a:lnTo>
                    <a:pt x="195569" y="599859"/>
                  </a:lnTo>
                  <a:lnTo>
                    <a:pt x="158619" y="586638"/>
                  </a:lnTo>
                  <a:lnTo>
                    <a:pt x="124017" y="568142"/>
                  </a:lnTo>
                  <a:lnTo>
                    <a:pt x="92497" y="544765"/>
                  </a:lnTo>
                  <a:lnTo>
                    <a:pt x="64753" y="517022"/>
                  </a:lnTo>
                  <a:lnTo>
                    <a:pt x="41374" y="485501"/>
                  </a:lnTo>
                  <a:lnTo>
                    <a:pt x="22879" y="450898"/>
                  </a:lnTo>
                  <a:lnTo>
                    <a:pt x="9661" y="413949"/>
                  </a:lnTo>
                  <a:lnTo>
                    <a:pt x="2006" y="375468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5" y="221026"/>
                  </a:lnTo>
                  <a:lnTo>
                    <a:pt x="13462" y="182958"/>
                  </a:lnTo>
                  <a:lnTo>
                    <a:pt x="28475" y="146709"/>
                  </a:lnTo>
                  <a:lnTo>
                    <a:pt x="48649" y="113049"/>
                  </a:lnTo>
                  <a:lnTo>
                    <a:pt x="73541" y="82720"/>
                  </a:lnTo>
                  <a:lnTo>
                    <a:pt x="102619" y="56366"/>
                  </a:lnTo>
                  <a:lnTo>
                    <a:pt x="135241" y="34568"/>
                  </a:lnTo>
                  <a:lnTo>
                    <a:pt x="170717" y="17789"/>
                  </a:lnTo>
                  <a:lnTo>
                    <a:pt x="208263" y="6400"/>
                  </a:lnTo>
                  <a:lnTo>
                    <a:pt x="247081" y="642"/>
                  </a:lnTo>
                  <a:lnTo>
                    <a:pt x="260152" y="0"/>
                  </a:lnTo>
                  <a:lnTo>
                    <a:pt x="273247" y="0"/>
                  </a:lnTo>
                  <a:lnTo>
                    <a:pt x="312293" y="3845"/>
                  </a:lnTo>
                  <a:lnTo>
                    <a:pt x="350359" y="13381"/>
                  </a:lnTo>
                  <a:lnTo>
                    <a:pt x="386608" y="28395"/>
                  </a:lnTo>
                  <a:lnTo>
                    <a:pt x="420268" y="48570"/>
                  </a:lnTo>
                  <a:lnTo>
                    <a:pt x="450599" y="73461"/>
                  </a:lnTo>
                  <a:lnTo>
                    <a:pt x="476952" y="102538"/>
                  </a:lnTo>
                  <a:lnTo>
                    <a:pt x="498750" y="135161"/>
                  </a:lnTo>
                  <a:lnTo>
                    <a:pt x="515528" y="170637"/>
                  </a:lnTo>
                  <a:lnTo>
                    <a:pt x="526917" y="208183"/>
                  </a:lnTo>
                  <a:lnTo>
                    <a:pt x="532677" y="247002"/>
                  </a:lnTo>
                  <a:lnTo>
                    <a:pt x="533320" y="260072"/>
                  </a:lnTo>
                  <a:lnTo>
                    <a:pt x="533320" y="349366"/>
                  </a:lnTo>
                  <a:lnTo>
                    <a:pt x="529472" y="388413"/>
                  </a:lnTo>
                  <a:lnTo>
                    <a:pt x="519938" y="426480"/>
                  </a:lnTo>
                  <a:lnTo>
                    <a:pt x="504922" y="462728"/>
                  </a:lnTo>
                  <a:lnTo>
                    <a:pt x="484747" y="496389"/>
                  </a:lnTo>
                  <a:lnTo>
                    <a:pt x="459858" y="526718"/>
                  </a:lnTo>
                  <a:lnTo>
                    <a:pt x="430780" y="553072"/>
                  </a:lnTo>
                  <a:lnTo>
                    <a:pt x="398156" y="574870"/>
                  </a:lnTo>
                  <a:lnTo>
                    <a:pt x="362680" y="591649"/>
                  </a:lnTo>
                  <a:lnTo>
                    <a:pt x="325134" y="603038"/>
                  </a:lnTo>
                  <a:lnTo>
                    <a:pt x="286317" y="608797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63199" y="2847974"/>
              <a:ext cx="228599" cy="304799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9554566" y="3450589"/>
            <a:ext cx="1852295" cy="82169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650" b="1" spc="215" dirty="0">
                <a:solidFill>
                  <a:srgbClr val="15803C"/>
                </a:solidFill>
                <a:latin typeface="Gill Sans MT"/>
                <a:cs typeface="Gill Sans MT"/>
              </a:rPr>
              <a:t>Passo</a:t>
            </a:r>
            <a:r>
              <a:rPr sz="1650" b="1" spc="14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650" b="1" spc="195" dirty="0">
                <a:solidFill>
                  <a:srgbClr val="15803C"/>
                </a:solidFill>
                <a:latin typeface="Gill Sans MT"/>
                <a:cs typeface="Gill Sans MT"/>
              </a:rPr>
              <a:t>4</a:t>
            </a:r>
            <a:endParaRPr sz="1650">
              <a:latin typeface="Gill Sans MT"/>
              <a:cs typeface="Gill Sans MT"/>
            </a:endParaRPr>
          </a:p>
          <a:p>
            <a:pPr marL="12700" marR="5080" algn="ctr">
              <a:lnSpc>
                <a:spcPct val="125000"/>
              </a:lnSpc>
              <a:spcBef>
                <a:spcPts val="660"/>
              </a:spcBef>
            </a:pP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Controle</a:t>
            </a:r>
            <a:r>
              <a:rPr sz="120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qualidade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otimização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84171" y="4364227"/>
            <a:ext cx="1992630" cy="102552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 indent="-635" algn="ctr">
              <a:lnSpc>
                <a:spcPct val="126600"/>
              </a:lnSpc>
              <a:spcBef>
                <a:spcPts val="70"/>
              </a:spcBef>
            </a:pPr>
            <a:r>
              <a:rPr sz="1300" dirty="0">
                <a:solidFill>
                  <a:srgbClr val="4A5462"/>
                </a:solidFill>
                <a:latin typeface="Trebuchet MS"/>
                <a:cs typeface="Trebuchet MS"/>
              </a:rPr>
              <a:t>Verificar</a:t>
            </a:r>
            <a:r>
              <a:rPr sz="1300" spc="1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9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300" spc="1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70" dirty="0">
                <a:solidFill>
                  <a:srgbClr val="4A5462"/>
                </a:solidFill>
                <a:latin typeface="Trebuchet MS"/>
                <a:cs typeface="Trebuchet MS"/>
              </a:rPr>
              <a:t>garantir</a:t>
            </a:r>
            <a:r>
              <a:rPr sz="1300" spc="1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que </a:t>
            </a:r>
            <a:r>
              <a:rPr sz="1300" spc="10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8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4A5462"/>
                </a:solidFill>
                <a:latin typeface="Trebuchet MS"/>
                <a:cs typeface="Trebuchet MS"/>
              </a:rPr>
              <a:t>seja</a:t>
            </a:r>
            <a:r>
              <a:rPr sz="13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9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-20" dirty="0">
                <a:solidFill>
                  <a:srgbClr val="4A5462"/>
                </a:solidFill>
                <a:latin typeface="Trebuchet MS"/>
                <a:cs typeface="Trebuchet MS"/>
              </a:rPr>
              <a:t>alta </a:t>
            </a:r>
            <a:r>
              <a:rPr sz="1300" spc="75" dirty="0">
                <a:solidFill>
                  <a:srgbClr val="4A5462"/>
                </a:solidFill>
                <a:latin typeface="Trebuchet MS"/>
                <a:cs typeface="Trebuchet MS"/>
              </a:rPr>
              <a:t>qualidade</a:t>
            </a:r>
            <a:r>
              <a:rPr sz="13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9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3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70" dirty="0">
                <a:solidFill>
                  <a:srgbClr val="4A5462"/>
                </a:solidFill>
                <a:latin typeface="Trebuchet MS"/>
                <a:cs typeface="Trebuchet MS"/>
              </a:rPr>
              <a:t>converta </a:t>
            </a:r>
            <a:r>
              <a:rPr sz="1300" spc="45" dirty="0">
                <a:solidFill>
                  <a:srgbClr val="4A5462"/>
                </a:solidFill>
                <a:latin typeface="Trebuchet MS"/>
                <a:cs typeface="Trebuchet MS"/>
              </a:rPr>
              <a:t>leitores</a:t>
            </a:r>
            <a:r>
              <a:rPr sz="13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300" spc="14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300" spc="45" dirty="0">
                <a:solidFill>
                  <a:srgbClr val="4A5462"/>
                </a:solidFill>
                <a:latin typeface="Trebuchet MS"/>
                <a:cs typeface="Trebuchet MS"/>
              </a:rPr>
              <a:t> clientes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33399" y="6267449"/>
            <a:ext cx="11125200" cy="1085850"/>
            <a:chOff x="533399" y="6267449"/>
            <a:chExt cx="11125200" cy="1085850"/>
          </a:xfrm>
        </p:grpSpPr>
        <p:sp>
          <p:nvSpPr>
            <p:cNvPr id="32" name="object 32"/>
            <p:cNvSpPr/>
            <p:nvPr/>
          </p:nvSpPr>
          <p:spPr>
            <a:xfrm>
              <a:off x="538162" y="6272212"/>
              <a:ext cx="11115675" cy="1076325"/>
            </a:xfrm>
            <a:custGeom>
              <a:avLst/>
              <a:gdLst/>
              <a:ahLst/>
              <a:cxnLst/>
              <a:rect l="l" t="t" r="r" b="b"/>
              <a:pathLst>
                <a:path w="11115675" h="1076325">
                  <a:moveTo>
                    <a:pt x="11048927" y="1076324"/>
                  </a:moveTo>
                  <a:lnTo>
                    <a:pt x="66746" y="1076324"/>
                  </a:lnTo>
                  <a:lnTo>
                    <a:pt x="62101" y="1075866"/>
                  </a:lnTo>
                  <a:lnTo>
                    <a:pt x="24240" y="1058717"/>
                  </a:lnTo>
                  <a:lnTo>
                    <a:pt x="2287" y="1023424"/>
                  </a:lnTo>
                  <a:lnTo>
                    <a:pt x="0" y="1009577"/>
                  </a:lnTo>
                  <a:lnTo>
                    <a:pt x="0" y="1004887"/>
                  </a:lnTo>
                  <a:lnTo>
                    <a:pt x="0" y="66746"/>
                  </a:lnTo>
                  <a:lnTo>
                    <a:pt x="14645" y="27848"/>
                  </a:lnTo>
                  <a:lnTo>
                    <a:pt x="48433" y="3642"/>
                  </a:lnTo>
                  <a:lnTo>
                    <a:pt x="66746" y="0"/>
                  </a:lnTo>
                  <a:lnTo>
                    <a:pt x="11048927" y="0"/>
                  </a:lnTo>
                  <a:lnTo>
                    <a:pt x="11087823" y="14645"/>
                  </a:lnTo>
                  <a:lnTo>
                    <a:pt x="11112030" y="48432"/>
                  </a:lnTo>
                  <a:lnTo>
                    <a:pt x="11115674" y="66746"/>
                  </a:lnTo>
                  <a:lnTo>
                    <a:pt x="11115674" y="1009577"/>
                  </a:lnTo>
                  <a:lnTo>
                    <a:pt x="11101027" y="1048475"/>
                  </a:lnTo>
                  <a:lnTo>
                    <a:pt x="11067238" y="1072680"/>
                  </a:lnTo>
                  <a:lnTo>
                    <a:pt x="11053572" y="1075866"/>
                  </a:lnTo>
                  <a:lnTo>
                    <a:pt x="11048927" y="1076324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38162" y="6272212"/>
              <a:ext cx="11115675" cy="1076325"/>
            </a:xfrm>
            <a:custGeom>
              <a:avLst/>
              <a:gdLst/>
              <a:ahLst/>
              <a:cxnLst/>
              <a:rect l="l" t="t" r="r" b="b"/>
              <a:pathLst>
                <a:path w="11115675" h="1076325">
                  <a:moveTo>
                    <a:pt x="0" y="1004887"/>
                  </a:moveTo>
                  <a:lnTo>
                    <a:pt x="0" y="71437"/>
                  </a:lnTo>
                  <a:lnTo>
                    <a:pt x="0" y="66746"/>
                  </a:lnTo>
                  <a:lnTo>
                    <a:pt x="457" y="62100"/>
                  </a:lnTo>
                  <a:lnTo>
                    <a:pt x="1372" y="57500"/>
                  </a:lnTo>
                  <a:lnTo>
                    <a:pt x="2287" y="52899"/>
                  </a:lnTo>
                  <a:lnTo>
                    <a:pt x="3642" y="48432"/>
                  </a:lnTo>
                  <a:lnTo>
                    <a:pt x="20923" y="20923"/>
                  </a:lnTo>
                  <a:lnTo>
                    <a:pt x="24240" y="17607"/>
                  </a:lnTo>
                  <a:lnTo>
                    <a:pt x="62101" y="457"/>
                  </a:lnTo>
                  <a:lnTo>
                    <a:pt x="66746" y="0"/>
                  </a:lnTo>
                  <a:lnTo>
                    <a:pt x="71437" y="0"/>
                  </a:lnTo>
                  <a:lnTo>
                    <a:pt x="11044236" y="0"/>
                  </a:lnTo>
                  <a:lnTo>
                    <a:pt x="11048927" y="0"/>
                  </a:lnTo>
                  <a:lnTo>
                    <a:pt x="11053572" y="457"/>
                  </a:lnTo>
                  <a:lnTo>
                    <a:pt x="11083922" y="12039"/>
                  </a:lnTo>
                  <a:lnTo>
                    <a:pt x="11087823" y="14645"/>
                  </a:lnTo>
                  <a:lnTo>
                    <a:pt x="11091431" y="17607"/>
                  </a:lnTo>
                  <a:lnTo>
                    <a:pt x="11094748" y="20923"/>
                  </a:lnTo>
                  <a:lnTo>
                    <a:pt x="11098065" y="24240"/>
                  </a:lnTo>
                  <a:lnTo>
                    <a:pt x="11110233" y="44099"/>
                  </a:lnTo>
                  <a:lnTo>
                    <a:pt x="11112030" y="48432"/>
                  </a:lnTo>
                  <a:lnTo>
                    <a:pt x="11113385" y="52899"/>
                  </a:lnTo>
                  <a:lnTo>
                    <a:pt x="11114300" y="57500"/>
                  </a:lnTo>
                  <a:lnTo>
                    <a:pt x="11115215" y="62100"/>
                  </a:lnTo>
                  <a:lnTo>
                    <a:pt x="11115674" y="66746"/>
                  </a:lnTo>
                  <a:lnTo>
                    <a:pt x="11115674" y="71437"/>
                  </a:lnTo>
                  <a:lnTo>
                    <a:pt x="11115674" y="1004887"/>
                  </a:lnTo>
                  <a:lnTo>
                    <a:pt x="11115674" y="1009577"/>
                  </a:lnTo>
                  <a:lnTo>
                    <a:pt x="11115215" y="1014223"/>
                  </a:lnTo>
                  <a:lnTo>
                    <a:pt x="11114300" y="1018823"/>
                  </a:lnTo>
                  <a:lnTo>
                    <a:pt x="11113385" y="1023424"/>
                  </a:lnTo>
                  <a:lnTo>
                    <a:pt x="11112030" y="1027890"/>
                  </a:lnTo>
                  <a:lnTo>
                    <a:pt x="11110233" y="1032224"/>
                  </a:lnTo>
                  <a:lnTo>
                    <a:pt x="11108438" y="1036558"/>
                  </a:lnTo>
                  <a:lnTo>
                    <a:pt x="11080022" y="1066891"/>
                  </a:lnTo>
                  <a:lnTo>
                    <a:pt x="11044236" y="1076324"/>
                  </a:lnTo>
                  <a:lnTo>
                    <a:pt x="71437" y="1076324"/>
                  </a:lnTo>
                  <a:lnTo>
                    <a:pt x="31748" y="1064284"/>
                  </a:lnTo>
                  <a:lnTo>
                    <a:pt x="27848" y="1061679"/>
                  </a:lnTo>
                  <a:lnTo>
                    <a:pt x="3642" y="1027890"/>
                  </a:lnTo>
                  <a:lnTo>
                    <a:pt x="1372" y="1018823"/>
                  </a:lnTo>
                  <a:lnTo>
                    <a:pt x="457" y="1014223"/>
                  </a:lnTo>
                  <a:lnTo>
                    <a:pt x="0" y="1009577"/>
                  </a:lnTo>
                  <a:lnTo>
                    <a:pt x="0" y="1004887"/>
                  </a:lnTo>
                  <a:close/>
                </a:path>
              </a:pathLst>
            </a:custGeom>
            <a:ln w="9524">
              <a:solidFill>
                <a:srgbClr val="BAF6D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58824" y="6502399"/>
            <a:ext cx="3435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55" dirty="0">
                <a:solidFill>
                  <a:srgbClr val="15803C"/>
                </a:solidFill>
                <a:latin typeface="Gill Sans MT"/>
                <a:cs typeface="Gill Sans MT"/>
              </a:rPr>
              <a:t>Benefícios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do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75" dirty="0">
                <a:solidFill>
                  <a:srgbClr val="15803C"/>
                </a:solidFill>
                <a:latin typeface="Gill Sans MT"/>
                <a:cs typeface="Gill Sans MT"/>
              </a:rPr>
              <a:t>sistema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30" dirty="0">
                <a:solidFill>
                  <a:srgbClr val="15803C"/>
                </a:solidFill>
                <a:latin typeface="Gill Sans MT"/>
                <a:cs typeface="Gill Sans MT"/>
              </a:rPr>
              <a:t>completo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8824" y="6873378"/>
            <a:ext cx="141605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235" dirty="0">
                <a:solidFill>
                  <a:srgbClr val="16A24A"/>
                </a:solidFill>
                <a:latin typeface="Segoe UI Symbol"/>
                <a:cs typeface="Segoe UI Symbol"/>
              </a:rPr>
              <a:t>⚡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987425" y="6883400"/>
            <a:ext cx="2724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Resultados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dias,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não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meses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84575" y="6873378"/>
            <a:ext cx="177800" cy="23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100" dirty="0">
                <a:solidFill>
                  <a:srgbClr val="16A24A"/>
                </a:solidFill>
                <a:latin typeface="Segoe UI Symbol"/>
                <a:cs typeface="Segoe UI Symbol"/>
              </a:rPr>
              <a:t></a:t>
            </a:r>
            <a:endParaRPr sz="1350">
              <a:latin typeface="Segoe UI Symbol"/>
              <a:cs typeface="Segoe UI Symbo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651275" y="6883400"/>
            <a:ext cx="264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Alvo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direto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4A5462"/>
                </a:solidFill>
                <a:latin typeface="Trebuchet MS"/>
                <a:cs typeface="Trebuchet MS"/>
              </a:rPr>
              <a:t>nas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primeiras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posições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10475" y="6873875"/>
            <a:ext cx="21590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95" dirty="0">
                <a:solidFill>
                  <a:srgbClr val="16A24A"/>
                </a:solidFill>
                <a:latin typeface="Arial Black"/>
                <a:cs typeface="Arial Black"/>
              </a:rPr>
              <a:t>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315275" y="6883400"/>
            <a:ext cx="206628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Processo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otimizado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81312" y="4010024"/>
            <a:ext cx="6276975" cy="95250"/>
          </a:xfrm>
          <a:custGeom>
            <a:avLst/>
            <a:gdLst/>
            <a:ahLst/>
            <a:cxnLst/>
            <a:rect l="l" t="t" r="r" b="b"/>
            <a:pathLst>
              <a:path w="6276975" h="95250">
                <a:moveTo>
                  <a:pt x="428625" y="47625"/>
                </a:moveTo>
                <a:lnTo>
                  <a:pt x="333375" y="0"/>
                </a:lnTo>
                <a:lnTo>
                  <a:pt x="333375" y="38100"/>
                </a:lnTo>
                <a:lnTo>
                  <a:pt x="0" y="38100"/>
                </a:lnTo>
                <a:lnTo>
                  <a:pt x="0" y="57150"/>
                </a:lnTo>
                <a:lnTo>
                  <a:pt x="333375" y="57150"/>
                </a:lnTo>
                <a:lnTo>
                  <a:pt x="333375" y="95250"/>
                </a:lnTo>
                <a:lnTo>
                  <a:pt x="428625" y="47625"/>
                </a:lnTo>
                <a:close/>
              </a:path>
              <a:path w="6276975" h="95250">
                <a:moveTo>
                  <a:pt x="3352800" y="47625"/>
                </a:moveTo>
                <a:lnTo>
                  <a:pt x="3257550" y="0"/>
                </a:lnTo>
                <a:lnTo>
                  <a:pt x="3257550" y="38100"/>
                </a:lnTo>
                <a:lnTo>
                  <a:pt x="2924175" y="38100"/>
                </a:lnTo>
                <a:lnTo>
                  <a:pt x="2924175" y="57150"/>
                </a:lnTo>
                <a:lnTo>
                  <a:pt x="3257550" y="57150"/>
                </a:lnTo>
                <a:lnTo>
                  <a:pt x="3257550" y="95250"/>
                </a:lnTo>
                <a:lnTo>
                  <a:pt x="3352800" y="47625"/>
                </a:lnTo>
                <a:close/>
              </a:path>
              <a:path w="6276975" h="95250">
                <a:moveTo>
                  <a:pt x="6276975" y="47625"/>
                </a:moveTo>
                <a:lnTo>
                  <a:pt x="6181725" y="0"/>
                </a:lnTo>
                <a:lnTo>
                  <a:pt x="6181725" y="38100"/>
                </a:lnTo>
                <a:lnTo>
                  <a:pt x="5848350" y="38100"/>
                </a:lnTo>
                <a:lnTo>
                  <a:pt x="5848350" y="57150"/>
                </a:lnTo>
                <a:lnTo>
                  <a:pt x="6181725" y="57150"/>
                </a:lnTo>
                <a:lnTo>
                  <a:pt x="6181725" y="95250"/>
                </a:lnTo>
                <a:lnTo>
                  <a:pt x="6276975" y="47625"/>
                </a:lnTo>
                <a:close/>
              </a:path>
            </a:pathLst>
          </a:custGeom>
          <a:solidFill>
            <a:srgbClr val="0479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520700" y="7569200"/>
            <a:ext cx="11017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59" dirty="0">
                <a:solidFill>
                  <a:srgbClr val="6A7280"/>
                </a:solidFill>
                <a:latin typeface="Arial Black"/>
                <a:cs typeface="Arial Black"/>
              </a:rPr>
              <a:t></a:t>
            </a:r>
            <a:r>
              <a:rPr sz="1350" spc="150" dirty="0">
                <a:solidFill>
                  <a:srgbClr val="6A7280"/>
                </a:solidFill>
                <a:latin typeface="Arial Black"/>
                <a:cs typeface="Arial Black"/>
              </a:rPr>
              <a:t> </a:t>
            </a:r>
            <a:r>
              <a:rPr sz="1800" spc="157" baseline="2314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800" spc="150" baseline="2314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800" spc="127" baseline="2314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800" baseline="231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267700"/>
            <a:chOff x="0" y="0"/>
            <a:chExt cx="12192000" cy="8267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82676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90" dirty="0"/>
              <a:t>Paso</a:t>
            </a:r>
            <a:r>
              <a:rPr spc="70" dirty="0"/>
              <a:t> </a:t>
            </a:r>
            <a:r>
              <a:rPr spc="120" dirty="0"/>
              <a:t>1:</a:t>
            </a:r>
            <a:r>
              <a:rPr spc="70" dirty="0"/>
              <a:t> </a:t>
            </a:r>
            <a:r>
              <a:rPr spc="185" dirty="0"/>
              <a:t>Investigação</a:t>
            </a:r>
            <a:r>
              <a:rPr spc="70" dirty="0"/>
              <a:t> </a:t>
            </a:r>
            <a:r>
              <a:rPr spc="155" dirty="0"/>
              <a:t>estratégica</a:t>
            </a:r>
            <a:r>
              <a:rPr spc="70" dirty="0"/>
              <a:t> </a:t>
            </a:r>
            <a:r>
              <a:rPr spc="204" dirty="0"/>
              <a:t>de</a:t>
            </a:r>
            <a:r>
              <a:rPr spc="70" dirty="0"/>
              <a:t> </a:t>
            </a:r>
            <a:r>
              <a:rPr spc="170" dirty="0"/>
              <a:t>palavras-</a:t>
            </a:r>
            <a:r>
              <a:rPr spc="210" dirty="0"/>
              <a:t>chave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331849"/>
            <a:ext cx="10923270" cy="92075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27000"/>
              </a:lnSpc>
              <a:spcBef>
                <a:spcPts val="60"/>
              </a:spcBef>
            </a:pPr>
            <a:r>
              <a:rPr sz="1550" spc="16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374050"/>
                </a:solidFill>
                <a:latin typeface="Trebuchet MS"/>
                <a:cs typeface="Trebuchet MS"/>
              </a:rPr>
              <a:t>primeiro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40" dirty="0">
                <a:solidFill>
                  <a:srgbClr val="374050"/>
                </a:solidFill>
                <a:latin typeface="Trebuchet MS"/>
                <a:cs typeface="Trebuchet MS"/>
              </a:rPr>
              <a:t>passo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fundamental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4" dirty="0">
                <a:solidFill>
                  <a:srgbClr val="374050"/>
                </a:solidFill>
                <a:latin typeface="Trebuchet MS"/>
                <a:cs typeface="Trebuchet MS"/>
              </a:rPr>
              <a:t>no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AI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8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é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4" dirty="0">
                <a:solidFill>
                  <a:srgbClr val="374050"/>
                </a:solidFill>
                <a:latin typeface="Trebuchet MS"/>
                <a:cs typeface="Trebuchet MS"/>
              </a:rPr>
              <a:t>pesquisa</a:t>
            </a:r>
            <a:r>
              <a:rPr sz="15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palavras-</a:t>
            </a:r>
            <a:r>
              <a:rPr sz="1550" spc="120" dirty="0">
                <a:solidFill>
                  <a:srgbClr val="374050"/>
                </a:solidFill>
                <a:latin typeface="Trebuchet MS"/>
                <a:cs typeface="Trebuchet MS"/>
              </a:rPr>
              <a:t>chave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estratégicas,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focando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60" dirty="0">
                <a:solidFill>
                  <a:srgbClr val="374050"/>
                </a:solidFill>
                <a:latin typeface="Trebuchet MS"/>
                <a:cs typeface="Trebuchet MS"/>
              </a:rPr>
              <a:t>em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termos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de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baixa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concorrência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55" dirty="0">
                <a:solidFill>
                  <a:srgbClr val="374050"/>
                </a:solidFill>
                <a:latin typeface="Trebuchet MS"/>
                <a:cs typeface="Trebuchet MS"/>
              </a:rPr>
              <a:t>alta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intenção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60" dirty="0">
                <a:solidFill>
                  <a:srgbClr val="374050"/>
                </a:solidFill>
                <a:latin typeface="Trebuchet MS"/>
                <a:cs typeface="Trebuchet MS"/>
              </a:rPr>
              <a:t>comercial.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6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50" dirty="0">
                <a:solidFill>
                  <a:srgbClr val="374050"/>
                </a:solidFill>
                <a:latin typeface="Trebuchet MS"/>
                <a:cs typeface="Trebuchet MS"/>
              </a:rPr>
              <a:t>erro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55" dirty="0">
                <a:solidFill>
                  <a:srgbClr val="374050"/>
                </a:solidFill>
                <a:latin typeface="Trebuchet MS"/>
                <a:cs typeface="Trebuchet MS"/>
              </a:rPr>
              <a:t>comum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é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374050"/>
                </a:solidFill>
                <a:latin typeface="Trebuchet MS"/>
                <a:cs typeface="Trebuchet MS"/>
              </a:rPr>
              <a:t>buscar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palavras-</a:t>
            </a:r>
            <a:r>
              <a:rPr sz="1550" spc="120" dirty="0">
                <a:solidFill>
                  <a:srgbClr val="374050"/>
                </a:solidFill>
                <a:latin typeface="Trebuchet MS"/>
                <a:cs typeface="Trebuchet MS"/>
              </a:rPr>
              <a:t>chave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genéricas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374050"/>
                </a:solidFill>
                <a:latin typeface="Trebuchet MS"/>
                <a:cs typeface="Trebuchet MS"/>
              </a:rPr>
              <a:t>altamente </a:t>
            </a:r>
            <a:r>
              <a:rPr sz="1550" spc="65" dirty="0">
                <a:solidFill>
                  <a:srgbClr val="374050"/>
                </a:solidFill>
                <a:latin typeface="Trebuchet MS"/>
                <a:cs typeface="Trebuchet MS"/>
              </a:rPr>
              <a:t>competitivas.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399" y="5067299"/>
            <a:ext cx="5410200" cy="2286000"/>
            <a:chOff x="533399" y="5067299"/>
            <a:chExt cx="5410200" cy="2286000"/>
          </a:xfrm>
        </p:grpSpPr>
        <p:sp>
          <p:nvSpPr>
            <p:cNvPr id="8" name="object 8"/>
            <p:cNvSpPr/>
            <p:nvPr/>
          </p:nvSpPr>
          <p:spPr>
            <a:xfrm>
              <a:off x="533399" y="5067299"/>
              <a:ext cx="5410200" cy="2286000"/>
            </a:xfrm>
            <a:custGeom>
              <a:avLst/>
              <a:gdLst/>
              <a:ahLst/>
              <a:cxnLst/>
              <a:rect l="l" t="t" r="r" b="b"/>
              <a:pathLst>
                <a:path w="5410200" h="2286000">
                  <a:moveTo>
                    <a:pt x="5339002" y="2285999"/>
                  </a:moveTo>
                  <a:lnTo>
                    <a:pt x="71196" y="2285999"/>
                  </a:lnTo>
                  <a:lnTo>
                    <a:pt x="66241" y="2285512"/>
                  </a:lnTo>
                  <a:lnTo>
                    <a:pt x="29705" y="2270377"/>
                  </a:lnTo>
                  <a:lnTo>
                    <a:pt x="3885" y="2234337"/>
                  </a:lnTo>
                  <a:lnTo>
                    <a:pt x="0" y="2214803"/>
                  </a:lnTo>
                  <a:lnTo>
                    <a:pt x="0" y="22097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39002" y="0"/>
                  </a:lnTo>
                  <a:lnTo>
                    <a:pt x="5380493" y="15621"/>
                  </a:lnTo>
                  <a:lnTo>
                    <a:pt x="5406313" y="51661"/>
                  </a:lnTo>
                  <a:lnTo>
                    <a:pt x="5410199" y="71196"/>
                  </a:lnTo>
                  <a:lnTo>
                    <a:pt x="5410199" y="2214803"/>
                  </a:lnTo>
                  <a:lnTo>
                    <a:pt x="5394577" y="2256294"/>
                  </a:lnTo>
                  <a:lnTo>
                    <a:pt x="5358537" y="2282113"/>
                  </a:lnTo>
                  <a:lnTo>
                    <a:pt x="5343957" y="2285512"/>
                  </a:lnTo>
                  <a:lnTo>
                    <a:pt x="5339002" y="2285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1999" y="5295899"/>
              <a:ext cx="371475" cy="495300"/>
            </a:xfrm>
            <a:custGeom>
              <a:avLst/>
              <a:gdLst/>
              <a:ahLst/>
              <a:cxnLst/>
              <a:rect l="l" t="t" r="r" b="b"/>
              <a:pathLst>
                <a:path w="371475" h="495300">
                  <a:moveTo>
                    <a:pt x="185737" y="495299"/>
                  </a:moveTo>
                  <a:lnTo>
                    <a:pt x="140595" y="489731"/>
                  </a:lnTo>
                  <a:lnTo>
                    <a:pt x="98180" y="473368"/>
                  </a:lnTo>
                  <a:lnTo>
                    <a:pt x="61011" y="447192"/>
                  </a:lnTo>
                  <a:lnTo>
                    <a:pt x="31302" y="412752"/>
                  </a:lnTo>
                  <a:lnTo>
                    <a:pt x="10852" y="372125"/>
                  </a:lnTo>
                  <a:lnTo>
                    <a:pt x="892" y="327767"/>
                  </a:lnTo>
                  <a:lnTo>
                    <a:pt x="0" y="309562"/>
                  </a:lnTo>
                  <a:lnTo>
                    <a:pt x="0" y="185737"/>
                  </a:lnTo>
                  <a:lnTo>
                    <a:pt x="5567" y="140595"/>
                  </a:lnTo>
                  <a:lnTo>
                    <a:pt x="21929" y="98179"/>
                  </a:lnTo>
                  <a:lnTo>
                    <a:pt x="48106" y="61010"/>
                  </a:lnTo>
                  <a:lnTo>
                    <a:pt x="82547" y="31301"/>
                  </a:lnTo>
                  <a:lnTo>
                    <a:pt x="123174" y="10852"/>
                  </a:lnTo>
                  <a:lnTo>
                    <a:pt x="167531" y="892"/>
                  </a:lnTo>
                  <a:lnTo>
                    <a:pt x="185737" y="0"/>
                  </a:lnTo>
                  <a:lnTo>
                    <a:pt x="194862" y="223"/>
                  </a:lnTo>
                  <a:lnTo>
                    <a:pt x="239654" y="7995"/>
                  </a:lnTo>
                  <a:lnTo>
                    <a:pt x="281216" y="26417"/>
                  </a:lnTo>
                  <a:lnTo>
                    <a:pt x="317073" y="54400"/>
                  </a:lnTo>
                  <a:lnTo>
                    <a:pt x="345056" y="90257"/>
                  </a:lnTo>
                  <a:lnTo>
                    <a:pt x="363479" y="131819"/>
                  </a:lnTo>
                  <a:lnTo>
                    <a:pt x="371251" y="176612"/>
                  </a:lnTo>
                  <a:lnTo>
                    <a:pt x="371474" y="185737"/>
                  </a:lnTo>
                  <a:lnTo>
                    <a:pt x="371474" y="309562"/>
                  </a:lnTo>
                  <a:lnTo>
                    <a:pt x="365906" y="354703"/>
                  </a:lnTo>
                  <a:lnTo>
                    <a:pt x="349545" y="397118"/>
                  </a:lnTo>
                  <a:lnTo>
                    <a:pt x="323368" y="434287"/>
                  </a:lnTo>
                  <a:lnTo>
                    <a:pt x="288927" y="463996"/>
                  </a:lnTo>
                  <a:lnTo>
                    <a:pt x="248300" y="484446"/>
                  </a:lnTo>
                  <a:lnTo>
                    <a:pt x="203943" y="494407"/>
                  </a:lnTo>
                  <a:lnTo>
                    <a:pt x="185737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6299" y="5410199"/>
              <a:ext cx="142874" cy="2666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73174" y="5407024"/>
            <a:ext cx="15398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Dicas</a:t>
            </a:r>
            <a:r>
              <a:rPr sz="1500" b="1" spc="12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70" dirty="0">
                <a:solidFill>
                  <a:srgbClr val="15803C"/>
                </a:solidFill>
                <a:latin typeface="Gill Sans MT"/>
                <a:cs typeface="Gill Sans MT"/>
              </a:rPr>
              <a:t>valiosas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761999" y="5067299"/>
            <a:ext cx="10896600" cy="2286000"/>
            <a:chOff x="761999" y="5067299"/>
            <a:chExt cx="10896600" cy="228600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5991224"/>
              <a:ext cx="152399" cy="14287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6334124"/>
              <a:ext cx="152399" cy="1428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6677024"/>
              <a:ext cx="152399" cy="14287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267449" y="5067299"/>
              <a:ext cx="5391150" cy="2286000"/>
            </a:xfrm>
            <a:custGeom>
              <a:avLst/>
              <a:gdLst/>
              <a:ahLst/>
              <a:cxnLst/>
              <a:rect l="l" t="t" r="r" b="b"/>
              <a:pathLst>
                <a:path w="5391150" h="2286000">
                  <a:moveTo>
                    <a:pt x="5319952" y="2285999"/>
                  </a:moveTo>
                  <a:lnTo>
                    <a:pt x="53397" y="2285999"/>
                  </a:lnTo>
                  <a:lnTo>
                    <a:pt x="49680" y="2285512"/>
                  </a:lnTo>
                  <a:lnTo>
                    <a:pt x="14084" y="2260143"/>
                  </a:lnTo>
                  <a:lnTo>
                    <a:pt x="365" y="2219757"/>
                  </a:lnTo>
                  <a:lnTo>
                    <a:pt x="0" y="2214803"/>
                  </a:lnTo>
                  <a:lnTo>
                    <a:pt x="0" y="2209799"/>
                  </a:lnTo>
                  <a:lnTo>
                    <a:pt x="0" y="71196"/>
                  </a:lnTo>
                  <a:lnTo>
                    <a:pt x="11715" y="29704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319952" y="0"/>
                  </a:lnTo>
                  <a:lnTo>
                    <a:pt x="5361443" y="15621"/>
                  </a:lnTo>
                  <a:lnTo>
                    <a:pt x="5387261" y="51661"/>
                  </a:lnTo>
                  <a:lnTo>
                    <a:pt x="5391148" y="71196"/>
                  </a:lnTo>
                  <a:lnTo>
                    <a:pt x="5391148" y="2214803"/>
                  </a:lnTo>
                  <a:lnTo>
                    <a:pt x="5375526" y="2256294"/>
                  </a:lnTo>
                  <a:lnTo>
                    <a:pt x="5339486" y="2282113"/>
                  </a:lnTo>
                  <a:lnTo>
                    <a:pt x="5324907" y="2285512"/>
                  </a:lnTo>
                  <a:lnTo>
                    <a:pt x="5319952" y="2285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248399" y="5067577"/>
              <a:ext cx="70485" cy="2286000"/>
            </a:xfrm>
            <a:custGeom>
              <a:avLst/>
              <a:gdLst/>
              <a:ahLst/>
              <a:cxnLst/>
              <a:rect l="l" t="t" r="r" b="b"/>
              <a:pathLst>
                <a:path w="70485" h="2286000">
                  <a:moveTo>
                    <a:pt x="70450" y="2285444"/>
                  </a:moveTo>
                  <a:lnTo>
                    <a:pt x="33857" y="2272890"/>
                  </a:lnTo>
                  <a:lnTo>
                    <a:pt x="5800" y="2238681"/>
                  </a:lnTo>
                  <a:lnTo>
                    <a:pt x="0" y="22095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2209522"/>
                  </a:lnTo>
                  <a:lnTo>
                    <a:pt x="44515" y="2251863"/>
                  </a:lnTo>
                  <a:lnTo>
                    <a:pt x="66287" y="2283787"/>
                  </a:lnTo>
                  <a:lnTo>
                    <a:pt x="70450" y="2285444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515099" y="5295899"/>
              <a:ext cx="371475" cy="495300"/>
            </a:xfrm>
            <a:custGeom>
              <a:avLst/>
              <a:gdLst/>
              <a:ahLst/>
              <a:cxnLst/>
              <a:rect l="l" t="t" r="r" b="b"/>
              <a:pathLst>
                <a:path w="371475" h="495300">
                  <a:moveTo>
                    <a:pt x="185737" y="495299"/>
                  </a:moveTo>
                  <a:lnTo>
                    <a:pt x="140594" y="489731"/>
                  </a:lnTo>
                  <a:lnTo>
                    <a:pt x="98179" y="473368"/>
                  </a:lnTo>
                  <a:lnTo>
                    <a:pt x="61010" y="447192"/>
                  </a:lnTo>
                  <a:lnTo>
                    <a:pt x="31301" y="412752"/>
                  </a:lnTo>
                  <a:lnTo>
                    <a:pt x="10852" y="372125"/>
                  </a:lnTo>
                  <a:lnTo>
                    <a:pt x="892" y="327767"/>
                  </a:lnTo>
                  <a:lnTo>
                    <a:pt x="0" y="309562"/>
                  </a:lnTo>
                  <a:lnTo>
                    <a:pt x="0" y="185737"/>
                  </a:lnTo>
                  <a:lnTo>
                    <a:pt x="5567" y="140595"/>
                  </a:lnTo>
                  <a:lnTo>
                    <a:pt x="21928" y="98179"/>
                  </a:lnTo>
                  <a:lnTo>
                    <a:pt x="48106" y="61010"/>
                  </a:lnTo>
                  <a:lnTo>
                    <a:pt x="82546" y="31301"/>
                  </a:lnTo>
                  <a:lnTo>
                    <a:pt x="123173" y="10852"/>
                  </a:lnTo>
                  <a:lnTo>
                    <a:pt x="167531" y="892"/>
                  </a:lnTo>
                  <a:lnTo>
                    <a:pt x="185737" y="0"/>
                  </a:lnTo>
                  <a:lnTo>
                    <a:pt x="194861" y="223"/>
                  </a:lnTo>
                  <a:lnTo>
                    <a:pt x="239653" y="7995"/>
                  </a:lnTo>
                  <a:lnTo>
                    <a:pt x="281215" y="26417"/>
                  </a:lnTo>
                  <a:lnTo>
                    <a:pt x="317073" y="54400"/>
                  </a:lnTo>
                  <a:lnTo>
                    <a:pt x="345055" y="90257"/>
                  </a:lnTo>
                  <a:lnTo>
                    <a:pt x="363478" y="131819"/>
                  </a:lnTo>
                  <a:lnTo>
                    <a:pt x="371251" y="176612"/>
                  </a:lnTo>
                  <a:lnTo>
                    <a:pt x="371474" y="185737"/>
                  </a:lnTo>
                  <a:lnTo>
                    <a:pt x="371474" y="309562"/>
                  </a:lnTo>
                  <a:lnTo>
                    <a:pt x="365906" y="354703"/>
                  </a:lnTo>
                  <a:lnTo>
                    <a:pt x="349544" y="397118"/>
                  </a:lnTo>
                  <a:lnTo>
                    <a:pt x="323367" y="434287"/>
                  </a:lnTo>
                  <a:lnTo>
                    <a:pt x="288926" y="463996"/>
                  </a:lnTo>
                  <a:lnTo>
                    <a:pt x="248299" y="484446"/>
                  </a:lnTo>
                  <a:lnTo>
                    <a:pt x="203942" y="494407"/>
                  </a:lnTo>
                  <a:lnTo>
                    <a:pt x="185737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29399" y="5410199"/>
              <a:ext cx="142874" cy="266699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77900" y="5940424"/>
            <a:ext cx="44151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Evite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palavras-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genéricas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altamente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competitivas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77900" y="6283324"/>
            <a:ext cx="32042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Procure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termos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específicos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ranqueáveis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7900" y="6626225"/>
            <a:ext cx="44303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Utilize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prompts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específicos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identificar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oportunidades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26275" y="5407024"/>
            <a:ext cx="28524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30" dirty="0">
                <a:solidFill>
                  <a:srgbClr val="15803C"/>
                </a:solidFill>
                <a:latin typeface="Gill Sans MT"/>
                <a:cs typeface="Gill Sans MT"/>
              </a:rPr>
              <a:t>Exemplo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9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500" b="1" spc="12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0" dirty="0">
                <a:solidFill>
                  <a:srgbClr val="15803C"/>
                </a:solidFill>
                <a:latin typeface="Gill Sans MT"/>
                <a:cs typeface="Gill Sans MT"/>
              </a:rPr>
              <a:t>palavra-</a:t>
            </a:r>
            <a:r>
              <a:rPr sz="1500" b="1" spc="170" dirty="0">
                <a:solidFill>
                  <a:srgbClr val="15803C"/>
                </a:solidFill>
                <a:latin typeface="Gill Sans MT"/>
                <a:cs typeface="Gill Sans MT"/>
              </a:rPr>
              <a:t>chave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54800" y="5940424"/>
            <a:ext cx="5797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0" dirty="0">
                <a:solidFill>
                  <a:srgbClr val="6A7280"/>
                </a:solidFill>
                <a:latin typeface="Gill Sans MT"/>
                <a:cs typeface="Gill Sans MT"/>
              </a:rPr>
              <a:t>Antes: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617348" y="5940424"/>
            <a:ext cx="673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6A7280"/>
                </a:solidFill>
                <a:latin typeface="Gill Sans MT"/>
                <a:cs typeface="Gill Sans MT"/>
              </a:rPr>
              <a:t>Depois: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54800" y="6275704"/>
            <a:ext cx="7753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"perda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peso"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75599" y="6275704"/>
            <a:ext cx="30994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1200" spc="110" dirty="0">
                <a:solidFill>
                  <a:srgbClr val="16A24A"/>
                </a:solidFill>
                <a:latin typeface="Trebuchet MS"/>
                <a:cs typeface="Trebuchet MS"/>
              </a:rPr>
              <a:t>"como</a:t>
            </a:r>
            <a:r>
              <a:rPr sz="1200" spc="30" dirty="0">
                <a:solidFill>
                  <a:srgbClr val="16A24A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16A24A"/>
                </a:solidFill>
                <a:latin typeface="Trebuchet MS"/>
                <a:cs typeface="Trebuchet MS"/>
              </a:rPr>
              <a:t>perder</a:t>
            </a:r>
            <a:r>
              <a:rPr sz="1200" spc="30" dirty="0">
                <a:solidFill>
                  <a:srgbClr val="16A24A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16A24A"/>
                </a:solidFill>
                <a:latin typeface="Trebuchet MS"/>
                <a:cs typeface="Trebuchet MS"/>
              </a:rPr>
              <a:t>gordura</a:t>
            </a:r>
            <a:r>
              <a:rPr sz="1200" spc="30" dirty="0">
                <a:solidFill>
                  <a:srgbClr val="16A24A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16A24A"/>
                </a:solidFill>
                <a:latin typeface="Trebuchet MS"/>
                <a:cs typeface="Trebuchet MS"/>
              </a:rPr>
              <a:t>da</a:t>
            </a:r>
            <a:r>
              <a:rPr sz="1200" spc="30" dirty="0">
                <a:solidFill>
                  <a:srgbClr val="16A24A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16A24A"/>
                </a:solidFill>
                <a:latin typeface="Trebuchet MS"/>
                <a:cs typeface="Trebuchet MS"/>
              </a:rPr>
              <a:t>barriga</a:t>
            </a:r>
            <a:r>
              <a:rPr sz="1200" spc="30" dirty="0">
                <a:solidFill>
                  <a:srgbClr val="16A24A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16A24A"/>
                </a:solidFill>
                <a:latin typeface="Trebuchet MS"/>
                <a:cs typeface="Trebuchet MS"/>
              </a:rPr>
              <a:t>após</a:t>
            </a:r>
            <a:r>
              <a:rPr sz="1200" spc="30" dirty="0">
                <a:solidFill>
                  <a:srgbClr val="16A24A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16A24A"/>
                </a:solidFill>
                <a:latin typeface="Trebuchet MS"/>
                <a:cs typeface="Trebuchet MS"/>
              </a:rPr>
              <a:t>a </a:t>
            </a:r>
            <a:r>
              <a:rPr sz="1200" spc="75" dirty="0">
                <a:solidFill>
                  <a:srgbClr val="16A24A"/>
                </a:solidFill>
                <a:latin typeface="Trebuchet MS"/>
                <a:cs typeface="Trebuchet MS"/>
              </a:rPr>
              <a:t>gravidez</a:t>
            </a:r>
            <a:r>
              <a:rPr sz="1200" spc="45" dirty="0">
                <a:solidFill>
                  <a:srgbClr val="16A24A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16A24A"/>
                </a:solidFill>
                <a:latin typeface="Trebuchet MS"/>
                <a:cs typeface="Trebuchet MS"/>
              </a:rPr>
              <a:t>naturalmente"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02400" y="6926920"/>
            <a:ext cx="3747770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i="1" spc="135" dirty="0">
                <a:solidFill>
                  <a:srgbClr val="6A7280"/>
                </a:solidFill>
                <a:latin typeface="Trebuchet MS"/>
                <a:cs typeface="Trebuchet MS"/>
              </a:rPr>
              <a:t>*</a:t>
            </a:r>
            <a:r>
              <a:rPr sz="1050" i="1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050" i="1" spc="65" dirty="0">
                <a:solidFill>
                  <a:srgbClr val="6A7280"/>
                </a:solidFill>
                <a:latin typeface="Trebuchet MS"/>
                <a:cs typeface="Trebuchet MS"/>
              </a:rPr>
              <a:t>Exemplo</a:t>
            </a:r>
            <a:r>
              <a:rPr sz="1050" i="1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050" i="1" spc="75" dirty="0">
                <a:solidFill>
                  <a:srgbClr val="6A7280"/>
                </a:solidFill>
                <a:latin typeface="Trebuchet MS"/>
                <a:cs typeface="Trebuchet MS"/>
              </a:rPr>
              <a:t>gerado</a:t>
            </a:r>
            <a:r>
              <a:rPr sz="1050" i="1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050" i="1" spc="100" dirty="0">
                <a:solidFill>
                  <a:srgbClr val="6A7280"/>
                </a:solidFill>
                <a:latin typeface="Trebuchet MS"/>
                <a:cs typeface="Trebuchet MS"/>
              </a:rPr>
              <a:t>com</a:t>
            </a:r>
            <a:r>
              <a:rPr sz="1050" i="1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050" i="1" spc="50" dirty="0">
                <a:solidFill>
                  <a:srgbClr val="6A7280"/>
                </a:solidFill>
                <a:latin typeface="Trebuchet MS"/>
                <a:cs typeface="Trebuchet MS"/>
              </a:rPr>
              <a:t>prompt</a:t>
            </a:r>
            <a:r>
              <a:rPr sz="1050" i="1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050" i="1" spc="80" dirty="0">
                <a:solidFill>
                  <a:srgbClr val="6A7280"/>
                </a:solidFill>
                <a:latin typeface="Trebuchet MS"/>
                <a:cs typeface="Trebuchet MS"/>
              </a:rPr>
              <a:t>adequado</a:t>
            </a:r>
            <a:r>
              <a:rPr sz="1050" i="1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050" i="1" spc="60" dirty="0">
                <a:solidFill>
                  <a:srgbClr val="6A7280"/>
                </a:solidFill>
                <a:latin typeface="Trebuchet MS"/>
                <a:cs typeface="Trebuchet MS"/>
              </a:rPr>
              <a:t>para</a:t>
            </a:r>
            <a:r>
              <a:rPr sz="1050" i="1" spc="25" dirty="0">
                <a:solidFill>
                  <a:srgbClr val="6A7280"/>
                </a:solidFill>
                <a:latin typeface="Trebuchet MS"/>
                <a:cs typeface="Trebuchet MS"/>
              </a:rPr>
              <a:t> </a:t>
            </a:r>
            <a:r>
              <a:rPr sz="1050" i="1" spc="45" dirty="0">
                <a:solidFill>
                  <a:srgbClr val="6A7280"/>
                </a:solidFill>
                <a:latin typeface="Trebuchet MS"/>
                <a:cs typeface="Trebuchet MS"/>
              </a:rPr>
              <a:t>ChatGPT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33399" y="2590799"/>
            <a:ext cx="2781300" cy="2095500"/>
            <a:chOff x="533399" y="2590799"/>
            <a:chExt cx="2781300" cy="2095500"/>
          </a:xfrm>
        </p:grpSpPr>
        <p:sp>
          <p:nvSpPr>
            <p:cNvPr id="30" name="object 30"/>
            <p:cNvSpPr/>
            <p:nvPr/>
          </p:nvSpPr>
          <p:spPr>
            <a:xfrm>
              <a:off x="533399" y="2590799"/>
              <a:ext cx="2781300" cy="2095500"/>
            </a:xfrm>
            <a:custGeom>
              <a:avLst/>
              <a:gdLst/>
              <a:ahLst/>
              <a:cxnLst/>
              <a:rect l="l" t="t" r="r" b="b"/>
              <a:pathLst>
                <a:path w="2781300" h="2095500">
                  <a:moveTo>
                    <a:pt x="2710103" y="2095499"/>
                  </a:moveTo>
                  <a:lnTo>
                    <a:pt x="71196" y="2095499"/>
                  </a:lnTo>
                  <a:lnTo>
                    <a:pt x="66241" y="2095011"/>
                  </a:lnTo>
                  <a:lnTo>
                    <a:pt x="29705" y="2079877"/>
                  </a:lnTo>
                  <a:lnTo>
                    <a:pt x="3885" y="2043836"/>
                  </a:lnTo>
                  <a:lnTo>
                    <a:pt x="0" y="2024303"/>
                  </a:lnTo>
                  <a:lnTo>
                    <a:pt x="0" y="20192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3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2024303"/>
                  </a:lnTo>
                  <a:lnTo>
                    <a:pt x="2765677" y="2065793"/>
                  </a:lnTo>
                  <a:lnTo>
                    <a:pt x="2729637" y="2091613"/>
                  </a:lnTo>
                  <a:lnTo>
                    <a:pt x="2715058" y="2095011"/>
                  </a:lnTo>
                  <a:lnTo>
                    <a:pt x="2710103" y="20954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657349" y="2781380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34051" y="607513"/>
                  </a:lnTo>
                  <a:lnTo>
                    <a:pt x="195569" y="599859"/>
                  </a:lnTo>
                  <a:lnTo>
                    <a:pt x="158620" y="586638"/>
                  </a:lnTo>
                  <a:lnTo>
                    <a:pt x="124017" y="568142"/>
                  </a:lnTo>
                  <a:lnTo>
                    <a:pt x="92497" y="544765"/>
                  </a:lnTo>
                  <a:lnTo>
                    <a:pt x="64753" y="517022"/>
                  </a:lnTo>
                  <a:lnTo>
                    <a:pt x="41376" y="485501"/>
                  </a:lnTo>
                  <a:lnTo>
                    <a:pt x="22880" y="450898"/>
                  </a:lnTo>
                  <a:lnTo>
                    <a:pt x="9660" y="413949"/>
                  </a:lnTo>
                  <a:lnTo>
                    <a:pt x="2005" y="375468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5" y="221025"/>
                  </a:lnTo>
                  <a:lnTo>
                    <a:pt x="13461" y="182958"/>
                  </a:lnTo>
                  <a:lnTo>
                    <a:pt x="28475" y="146709"/>
                  </a:lnTo>
                  <a:lnTo>
                    <a:pt x="48650" y="113049"/>
                  </a:lnTo>
                  <a:lnTo>
                    <a:pt x="73541" y="82720"/>
                  </a:lnTo>
                  <a:lnTo>
                    <a:pt x="102618" y="56366"/>
                  </a:lnTo>
                  <a:lnTo>
                    <a:pt x="135242" y="34567"/>
                  </a:lnTo>
                  <a:lnTo>
                    <a:pt x="170717" y="17789"/>
                  </a:lnTo>
                  <a:lnTo>
                    <a:pt x="208263" y="6400"/>
                  </a:lnTo>
                  <a:lnTo>
                    <a:pt x="247082" y="642"/>
                  </a:lnTo>
                  <a:lnTo>
                    <a:pt x="260152" y="0"/>
                  </a:lnTo>
                  <a:lnTo>
                    <a:pt x="273247" y="0"/>
                  </a:lnTo>
                  <a:lnTo>
                    <a:pt x="312293" y="3845"/>
                  </a:lnTo>
                  <a:lnTo>
                    <a:pt x="350360" y="13380"/>
                  </a:lnTo>
                  <a:lnTo>
                    <a:pt x="386609" y="28395"/>
                  </a:lnTo>
                  <a:lnTo>
                    <a:pt x="420269" y="48570"/>
                  </a:lnTo>
                  <a:lnTo>
                    <a:pt x="450598" y="73461"/>
                  </a:lnTo>
                  <a:lnTo>
                    <a:pt x="476953" y="102538"/>
                  </a:lnTo>
                  <a:lnTo>
                    <a:pt x="498751" y="135161"/>
                  </a:lnTo>
                  <a:lnTo>
                    <a:pt x="515529" y="170636"/>
                  </a:lnTo>
                  <a:lnTo>
                    <a:pt x="526919" y="208183"/>
                  </a:lnTo>
                  <a:lnTo>
                    <a:pt x="532677" y="247001"/>
                  </a:lnTo>
                  <a:lnTo>
                    <a:pt x="533319" y="349366"/>
                  </a:lnTo>
                  <a:lnTo>
                    <a:pt x="532677" y="362437"/>
                  </a:lnTo>
                  <a:lnTo>
                    <a:pt x="526919" y="401255"/>
                  </a:lnTo>
                  <a:lnTo>
                    <a:pt x="515529" y="438801"/>
                  </a:lnTo>
                  <a:lnTo>
                    <a:pt x="498751" y="474276"/>
                  </a:lnTo>
                  <a:lnTo>
                    <a:pt x="476953" y="506900"/>
                  </a:lnTo>
                  <a:lnTo>
                    <a:pt x="450598" y="535977"/>
                  </a:lnTo>
                  <a:lnTo>
                    <a:pt x="420269" y="560868"/>
                  </a:lnTo>
                  <a:lnTo>
                    <a:pt x="386609" y="581043"/>
                  </a:lnTo>
                  <a:lnTo>
                    <a:pt x="350360" y="596058"/>
                  </a:lnTo>
                  <a:lnTo>
                    <a:pt x="312293" y="605593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09749" y="2933699"/>
              <a:ext cx="228599" cy="304799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891282" y="3450589"/>
            <a:ext cx="2065655" cy="103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8930" marR="321310" indent="-635" algn="ctr">
              <a:lnSpc>
                <a:spcPct val="129600"/>
              </a:lnSpc>
              <a:spcBef>
                <a:spcPts val="100"/>
              </a:spcBef>
            </a:pPr>
            <a:r>
              <a:rPr sz="1350" b="1" spc="110" dirty="0">
                <a:solidFill>
                  <a:srgbClr val="15803C"/>
                </a:solidFill>
                <a:latin typeface="Gill Sans MT"/>
                <a:cs typeface="Gill Sans MT"/>
              </a:rPr>
              <a:t>Identificar </a:t>
            </a:r>
            <a:r>
              <a:rPr sz="1350" b="1" spc="135" dirty="0">
                <a:solidFill>
                  <a:srgbClr val="15803C"/>
                </a:solidFill>
                <a:latin typeface="Gill Sans MT"/>
                <a:cs typeface="Gill Sans MT"/>
              </a:rPr>
              <a:t>oportunidades</a:t>
            </a:r>
            <a:endParaRPr sz="1350">
              <a:latin typeface="Gill Sans MT"/>
              <a:cs typeface="Gill Sans MT"/>
            </a:endParaRPr>
          </a:p>
          <a:p>
            <a:pPr marL="12700" marR="5080" algn="ctr">
              <a:lnSpc>
                <a:spcPct val="119000"/>
              </a:lnSpc>
              <a:spcBef>
                <a:spcPts val="765"/>
              </a:spcBef>
            </a:pP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Encontrar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palavras-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com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baixa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concorrência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933699" y="2724150"/>
            <a:ext cx="3162300" cy="1828800"/>
            <a:chOff x="2933699" y="2724150"/>
            <a:chExt cx="3162300" cy="1828800"/>
          </a:xfrm>
        </p:grpSpPr>
        <p:sp>
          <p:nvSpPr>
            <p:cNvPr id="35" name="object 35"/>
            <p:cNvSpPr/>
            <p:nvPr/>
          </p:nvSpPr>
          <p:spPr>
            <a:xfrm>
              <a:off x="2933699" y="3638549"/>
              <a:ext cx="762000" cy="19050"/>
            </a:xfrm>
            <a:custGeom>
              <a:avLst/>
              <a:gdLst/>
              <a:ahLst/>
              <a:cxnLst/>
              <a:rect l="l" t="t" r="r" b="b"/>
              <a:pathLst>
                <a:path w="762000" h="19050">
                  <a:moveTo>
                    <a:pt x="7619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1904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14699" y="2724150"/>
              <a:ext cx="2781300" cy="1828800"/>
            </a:xfrm>
            <a:custGeom>
              <a:avLst/>
              <a:gdLst/>
              <a:ahLst/>
              <a:cxnLst/>
              <a:rect l="l" t="t" r="r" b="b"/>
              <a:pathLst>
                <a:path w="2781300" h="1828800">
                  <a:moveTo>
                    <a:pt x="2710103" y="1828799"/>
                  </a:moveTo>
                  <a:lnTo>
                    <a:pt x="71196" y="1828799"/>
                  </a:lnTo>
                  <a:lnTo>
                    <a:pt x="66241" y="1828311"/>
                  </a:lnTo>
                  <a:lnTo>
                    <a:pt x="29705" y="1813177"/>
                  </a:lnTo>
                  <a:lnTo>
                    <a:pt x="3885" y="1777137"/>
                  </a:lnTo>
                  <a:lnTo>
                    <a:pt x="0" y="1757602"/>
                  </a:lnTo>
                  <a:lnTo>
                    <a:pt x="0" y="17525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3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757602"/>
                  </a:lnTo>
                  <a:lnTo>
                    <a:pt x="2765677" y="1799093"/>
                  </a:lnTo>
                  <a:lnTo>
                    <a:pt x="2729637" y="1824913"/>
                  </a:lnTo>
                  <a:lnTo>
                    <a:pt x="2715058" y="1828311"/>
                  </a:lnTo>
                  <a:lnTo>
                    <a:pt x="2710103" y="182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438649" y="2914729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60152" y="609439"/>
                  </a:lnTo>
                  <a:lnTo>
                    <a:pt x="247082" y="608797"/>
                  </a:lnTo>
                  <a:lnTo>
                    <a:pt x="208263" y="603039"/>
                  </a:lnTo>
                  <a:lnTo>
                    <a:pt x="170717" y="591649"/>
                  </a:lnTo>
                  <a:lnTo>
                    <a:pt x="135241" y="574870"/>
                  </a:lnTo>
                  <a:lnTo>
                    <a:pt x="102619" y="553072"/>
                  </a:lnTo>
                  <a:lnTo>
                    <a:pt x="73541" y="526718"/>
                  </a:lnTo>
                  <a:lnTo>
                    <a:pt x="48650" y="496388"/>
                  </a:lnTo>
                  <a:lnTo>
                    <a:pt x="28475" y="462729"/>
                  </a:lnTo>
                  <a:lnTo>
                    <a:pt x="13460" y="426480"/>
                  </a:lnTo>
                  <a:lnTo>
                    <a:pt x="3925" y="388413"/>
                  </a:lnTo>
                  <a:lnTo>
                    <a:pt x="80" y="349366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5" y="221025"/>
                  </a:lnTo>
                  <a:lnTo>
                    <a:pt x="13460" y="182958"/>
                  </a:lnTo>
                  <a:lnTo>
                    <a:pt x="28475" y="146709"/>
                  </a:lnTo>
                  <a:lnTo>
                    <a:pt x="48650" y="113049"/>
                  </a:lnTo>
                  <a:lnTo>
                    <a:pt x="73541" y="82720"/>
                  </a:lnTo>
                  <a:lnTo>
                    <a:pt x="102619" y="56366"/>
                  </a:lnTo>
                  <a:lnTo>
                    <a:pt x="135241" y="34568"/>
                  </a:lnTo>
                  <a:lnTo>
                    <a:pt x="170717" y="17789"/>
                  </a:lnTo>
                  <a:lnTo>
                    <a:pt x="208263" y="6400"/>
                  </a:lnTo>
                  <a:lnTo>
                    <a:pt x="247082" y="642"/>
                  </a:lnTo>
                  <a:lnTo>
                    <a:pt x="260152" y="0"/>
                  </a:lnTo>
                  <a:lnTo>
                    <a:pt x="273247" y="0"/>
                  </a:lnTo>
                  <a:lnTo>
                    <a:pt x="312293" y="3845"/>
                  </a:lnTo>
                  <a:lnTo>
                    <a:pt x="350360" y="13380"/>
                  </a:lnTo>
                  <a:lnTo>
                    <a:pt x="386609" y="28395"/>
                  </a:lnTo>
                  <a:lnTo>
                    <a:pt x="420269" y="48570"/>
                  </a:lnTo>
                  <a:lnTo>
                    <a:pt x="450598" y="73461"/>
                  </a:lnTo>
                  <a:lnTo>
                    <a:pt x="476952" y="102538"/>
                  </a:lnTo>
                  <a:lnTo>
                    <a:pt x="498751" y="135161"/>
                  </a:lnTo>
                  <a:lnTo>
                    <a:pt x="515528" y="170636"/>
                  </a:lnTo>
                  <a:lnTo>
                    <a:pt x="526919" y="208183"/>
                  </a:lnTo>
                  <a:lnTo>
                    <a:pt x="532677" y="247002"/>
                  </a:lnTo>
                  <a:lnTo>
                    <a:pt x="533319" y="260072"/>
                  </a:lnTo>
                  <a:lnTo>
                    <a:pt x="533319" y="349366"/>
                  </a:lnTo>
                  <a:lnTo>
                    <a:pt x="529473" y="388413"/>
                  </a:lnTo>
                  <a:lnTo>
                    <a:pt x="519937" y="426480"/>
                  </a:lnTo>
                  <a:lnTo>
                    <a:pt x="504923" y="462729"/>
                  </a:lnTo>
                  <a:lnTo>
                    <a:pt x="484748" y="496388"/>
                  </a:lnTo>
                  <a:lnTo>
                    <a:pt x="459857" y="526718"/>
                  </a:lnTo>
                  <a:lnTo>
                    <a:pt x="430780" y="553072"/>
                  </a:lnTo>
                  <a:lnTo>
                    <a:pt x="398157" y="574870"/>
                  </a:lnTo>
                  <a:lnTo>
                    <a:pt x="362681" y="591649"/>
                  </a:lnTo>
                  <a:lnTo>
                    <a:pt x="325136" y="603039"/>
                  </a:lnTo>
                  <a:lnTo>
                    <a:pt x="286317" y="608797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91049" y="3067049"/>
              <a:ext cx="228599" cy="304799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3541613" y="3644899"/>
            <a:ext cx="2327275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50" b="1" spc="100" dirty="0">
                <a:solidFill>
                  <a:srgbClr val="15803C"/>
                </a:solidFill>
                <a:latin typeface="Gill Sans MT"/>
                <a:cs typeface="Gill Sans MT"/>
              </a:rPr>
              <a:t>Foco</a:t>
            </a:r>
            <a:r>
              <a:rPr sz="1350" b="1" spc="9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350" b="1" spc="180" dirty="0">
                <a:solidFill>
                  <a:srgbClr val="15803C"/>
                </a:solidFill>
                <a:latin typeface="Gill Sans MT"/>
                <a:cs typeface="Gill Sans MT"/>
              </a:rPr>
              <a:t>na</a:t>
            </a:r>
            <a:r>
              <a:rPr sz="1350" b="1" spc="9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15803C"/>
                </a:solidFill>
                <a:latin typeface="Gill Sans MT"/>
                <a:cs typeface="Gill Sans MT"/>
              </a:rPr>
              <a:t>intenção</a:t>
            </a:r>
            <a:endParaRPr sz="1350">
              <a:latin typeface="Gill Sans MT"/>
              <a:cs typeface="Gill Sans MT"/>
            </a:endParaRPr>
          </a:p>
          <a:p>
            <a:pPr marL="12700" marR="5080" algn="ctr">
              <a:lnSpc>
                <a:spcPct val="119000"/>
              </a:lnSpc>
              <a:spcBef>
                <a:spcPts val="765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Priorizar</a:t>
            </a:r>
            <a:r>
              <a:rPr sz="105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termos</a:t>
            </a:r>
            <a:r>
              <a:rPr sz="105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05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alta</a:t>
            </a:r>
            <a:r>
              <a:rPr sz="105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intenção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comercial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5714999" y="2724150"/>
            <a:ext cx="3162300" cy="1828800"/>
            <a:chOff x="5714999" y="2724150"/>
            <a:chExt cx="3162300" cy="1828800"/>
          </a:xfrm>
        </p:grpSpPr>
        <p:sp>
          <p:nvSpPr>
            <p:cNvPr id="41" name="object 41"/>
            <p:cNvSpPr/>
            <p:nvPr/>
          </p:nvSpPr>
          <p:spPr>
            <a:xfrm>
              <a:off x="5714999" y="3638549"/>
              <a:ext cx="762000" cy="19050"/>
            </a:xfrm>
            <a:custGeom>
              <a:avLst/>
              <a:gdLst/>
              <a:ahLst/>
              <a:cxnLst/>
              <a:rect l="l" t="t" r="r" b="b"/>
              <a:pathLst>
                <a:path w="762000" h="19050">
                  <a:moveTo>
                    <a:pt x="7619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1904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095999" y="2724150"/>
              <a:ext cx="2781300" cy="1828800"/>
            </a:xfrm>
            <a:custGeom>
              <a:avLst/>
              <a:gdLst/>
              <a:ahLst/>
              <a:cxnLst/>
              <a:rect l="l" t="t" r="r" b="b"/>
              <a:pathLst>
                <a:path w="2781300" h="1828800">
                  <a:moveTo>
                    <a:pt x="2710102" y="1828799"/>
                  </a:moveTo>
                  <a:lnTo>
                    <a:pt x="71196" y="1828799"/>
                  </a:lnTo>
                  <a:lnTo>
                    <a:pt x="66241" y="1828311"/>
                  </a:lnTo>
                  <a:lnTo>
                    <a:pt x="29705" y="1813177"/>
                  </a:lnTo>
                  <a:lnTo>
                    <a:pt x="3885" y="1777137"/>
                  </a:lnTo>
                  <a:lnTo>
                    <a:pt x="0" y="1757602"/>
                  </a:lnTo>
                  <a:lnTo>
                    <a:pt x="0" y="17525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2" y="0"/>
                  </a:lnTo>
                  <a:lnTo>
                    <a:pt x="2751592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757602"/>
                  </a:lnTo>
                  <a:lnTo>
                    <a:pt x="2765677" y="1799093"/>
                  </a:lnTo>
                  <a:lnTo>
                    <a:pt x="2729637" y="1824913"/>
                  </a:lnTo>
                  <a:lnTo>
                    <a:pt x="2715057" y="1828311"/>
                  </a:lnTo>
                  <a:lnTo>
                    <a:pt x="2710102" y="182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191374" y="2914738"/>
              <a:ext cx="590550" cy="609600"/>
            </a:xfrm>
            <a:custGeom>
              <a:avLst/>
              <a:gdLst/>
              <a:ahLst/>
              <a:cxnLst/>
              <a:rect l="l" t="t" r="r" b="b"/>
              <a:pathLst>
                <a:path w="590550" h="609600">
                  <a:moveTo>
                    <a:pt x="302523" y="609422"/>
                  </a:moveTo>
                  <a:lnTo>
                    <a:pt x="288026" y="609422"/>
                  </a:lnTo>
                  <a:lnTo>
                    <a:pt x="273555" y="608711"/>
                  </a:lnTo>
                  <a:lnTo>
                    <a:pt x="230577" y="602335"/>
                  </a:lnTo>
                  <a:lnTo>
                    <a:pt x="189008" y="589726"/>
                  </a:lnTo>
                  <a:lnTo>
                    <a:pt x="149732" y="571149"/>
                  </a:lnTo>
                  <a:lnTo>
                    <a:pt x="113614" y="547016"/>
                  </a:lnTo>
                  <a:lnTo>
                    <a:pt x="81420" y="517838"/>
                  </a:lnTo>
                  <a:lnTo>
                    <a:pt x="53862" y="484259"/>
                  </a:lnTo>
                  <a:lnTo>
                    <a:pt x="31526" y="446992"/>
                  </a:lnTo>
                  <a:lnTo>
                    <a:pt x="14903" y="406860"/>
                  </a:lnTo>
                  <a:lnTo>
                    <a:pt x="4346" y="364714"/>
                  </a:lnTo>
                  <a:lnTo>
                    <a:pt x="89" y="321484"/>
                  </a:lnTo>
                  <a:lnTo>
                    <a:pt x="0" y="314236"/>
                  </a:lnTo>
                  <a:lnTo>
                    <a:pt x="89" y="287937"/>
                  </a:lnTo>
                  <a:lnTo>
                    <a:pt x="4346" y="244707"/>
                  </a:lnTo>
                  <a:lnTo>
                    <a:pt x="14903" y="202561"/>
                  </a:lnTo>
                  <a:lnTo>
                    <a:pt x="31526" y="162428"/>
                  </a:lnTo>
                  <a:lnTo>
                    <a:pt x="53862" y="125162"/>
                  </a:lnTo>
                  <a:lnTo>
                    <a:pt x="81420" y="91583"/>
                  </a:lnTo>
                  <a:lnTo>
                    <a:pt x="113614" y="62405"/>
                  </a:lnTo>
                  <a:lnTo>
                    <a:pt x="149732" y="38272"/>
                  </a:lnTo>
                  <a:lnTo>
                    <a:pt x="189008" y="19695"/>
                  </a:lnTo>
                  <a:lnTo>
                    <a:pt x="230577" y="7085"/>
                  </a:lnTo>
                  <a:lnTo>
                    <a:pt x="273555" y="711"/>
                  </a:lnTo>
                  <a:lnTo>
                    <a:pt x="288026" y="0"/>
                  </a:lnTo>
                  <a:lnTo>
                    <a:pt x="302523" y="0"/>
                  </a:lnTo>
                  <a:lnTo>
                    <a:pt x="345753" y="4257"/>
                  </a:lnTo>
                  <a:lnTo>
                    <a:pt x="387899" y="14814"/>
                  </a:lnTo>
                  <a:lnTo>
                    <a:pt x="428031" y="31438"/>
                  </a:lnTo>
                  <a:lnTo>
                    <a:pt x="465297" y="53774"/>
                  </a:lnTo>
                  <a:lnTo>
                    <a:pt x="498877" y="81332"/>
                  </a:lnTo>
                  <a:lnTo>
                    <a:pt x="528055" y="113525"/>
                  </a:lnTo>
                  <a:lnTo>
                    <a:pt x="552188" y="149643"/>
                  </a:lnTo>
                  <a:lnTo>
                    <a:pt x="570765" y="188919"/>
                  </a:lnTo>
                  <a:lnTo>
                    <a:pt x="583374" y="230488"/>
                  </a:lnTo>
                  <a:lnTo>
                    <a:pt x="589750" y="273466"/>
                  </a:lnTo>
                  <a:lnTo>
                    <a:pt x="590461" y="321484"/>
                  </a:lnTo>
                  <a:lnTo>
                    <a:pt x="589750" y="335955"/>
                  </a:lnTo>
                  <a:lnTo>
                    <a:pt x="583374" y="378933"/>
                  </a:lnTo>
                  <a:lnTo>
                    <a:pt x="570765" y="420501"/>
                  </a:lnTo>
                  <a:lnTo>
                    <a:pt x="552188" y="459778"/>
                  </a:lnTo>
                  <a:lnTo>
                    <a:pt x="528055" y="495897"/>
                  </a:lnTo>
                  <a:lnTo>
                    <a:pt x="498877" y="528089"/>
                  </a:lnTo>
                  <a:lnTo>
                    <a:pt x="465297" y="555646"/>
                  </a:lnTo>
                  <a:lnTo>
                    <a:pt x="428031" y="577983"/>
                  </a:lnTo>
                  <a:lnTo>
                    <a:pt x="387899" y="594607"/>
                  </a:lnTo>
                  <a:lnTo>
                    <a:pt x="345753" y="605164"/>
                  </a:lnTo>
                  <a:lnTo>
                    <a:pt x="302523" y="609422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43774" y="3067049"/>
              <a:ext cx="285749" cy="304799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6468020" y="3644899"/>
            <a:ext cx="2037714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15803C"/>
                </a:solidFill>
                <a:latin typeface="Gill Sans MT"/>
                <a:cs typeface="Gill Sans MT"/>
              </a:rPr>
              <a:t>IA</a:t>
            </a:r>
            <a:r>
              <a:rPr sz="1350" b="1" spc="120" dirty="0">
                <a:solidFill>
                  <a:srgbClr val="15803C"/>
                </a:solidFill>
                <a:latin typeface="Gill Sans MT"/>
                <a:cs typeface="Gill Sans MT"/>
              </a:rPr>
              <a:t> como </a:t>
            </a:r>
            <a:r>
              <a:rPr sz="1350" b="1" spc="140" dirty="0">
                <a:solidFill>
                  <a:srgbClr val="15803C"/>
                </a:solidFill>
                <a:latin typeface="Gill Sans MT"/>
                <a:cs typeface="Gill Sans MT"/>
              </a:rPr>
              <a:t>estrategista</a:t>
            </a:r>
            <a:endParaRPr sz="1350">
              <a:latin typeface="Gill Sans MT"/>
              <a:cs typeface="Gill Sans MT"/>
            </a:endParaRPr>
          </a:p>
          <a:p>
            <a:pPr marL="142240" marR="134620" algn="ctr">
              <a:lnSpc>
                <a:spcPct val="119000"/>
              </a:lnSpc>
              <a:spcBef>
                <a:spcPts val="765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Utilizar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ChatGPT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um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especialista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experiente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8496299" y="2724150"/>
            <a:ext cx="3162300" cy="1828800"/>
            <a:chOff x="8496299" y="2724150"/>
            <a:chExt cx="3162300" cy="1828800"/>
          </a:xfrm>
        </p:grpSpPr>
        <p:sp>
          <p:nvSpPr>
            <p:cNvPr id="47" name="object 47"/>
            <p:cNvSpPr/>
            <p:nvPr/>
          </p:nvSpPr>
          <p:spPr>
            <a:xfrm>
              <a:off x="8496299" y="3638549"/>
              <a:ext cx="762000" cy="19050"/>
            </a:xfrm>
            <a:custGeom>
              <a:avLst/>
              <a:gdLst/>
              <a:ahLst/>
              <a:cxnLst/>
              <a:rect l="l" t="t" r="r" b="b"/>
              <a:pathLst>
                <a:path w="762000" h="19050">
                  <a:moveTo>
                    <a:pt x="7619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19049"/>
                  </a:lnTo>
                  <a:close/>
                </a:path>
              </a:pathLst>
            </a:custGeom>
            <a:solidFill>
              <a:srgbClr val="D0FA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877298" y="2724150"/>
              <a:ext cx="2781300" cy="1828800"/>
            </a:xfrm>
            <a:custGeom>
              <a:avLst/>
              <a:gdLst/>
              <a:ahLst/>
              <a:cxnLst/>
              <a:rect l="l" t="t" r="r" b="b"/>
              <a:pathLst>
                <a:path w="2781300" h="1828800">
                  <a:moveTo>
                    <a:pt x="2710103" y="1828799"/>
                  </a:moveTo>
                  <a:lnTo>
                    <a:pt x="71196" y="1828799"/>
                  </a:lnTo>
                  <a:lnTo>
                    <a:pt x="66241" y="1828311"/>
                  </a:lnTo>
                  <a:lnTo>
                    <a:pt x="29704" y="1813177"/>
                  </a:lnTo>
                  <a:lnTo>
                    <a:pt x="3885" y="1777137"/>
                  </a:lnTo>
                  <a:lnTo>
                    <a:pt x="0" y="1757602"/>
                  </a:lnTo>
                  <a:lnTo>
                    <a:pt x="0" y="1752599"/>
                  </a:lnTo>
                  <a:lnTo>
                    <a:pt x="0" y="71196"/>
                  </a:lnTo>
                  <a:lnTo>
                    <a:pt x="15620" y="29704"/>
                  </a:lnTo>
                  <a:lnTo>
                    <a:pt x="51660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4" y="15621"/>
                  </a:lnTo>
                  <a:lnTo>
                    <a:pt x="2777412" y="51661"/>
                  </a:lnTo>
                  <a:lnTo>
                    <a:pt x="2781299" y="71196"/>
                  </a:lnTo>
                  <a:lnTo>
                    <a:pt x="2781299" y="1757602"/>
                  </a:lnTo>
                  <a:lnTo>
                    <a:pt x="2765676" y="1799093"/>
                  </a:lnTo>
                  <a:lnTo>
                    <a:pt x="2729637" y="1824913"/>
                  </a:lnTo>
                  <a:lnTo>
                    <a:pt x="2715057" y="1828311"/>
                  </a:lnTo>
                  <a:lnTo>
                    <a:pt x="2710103" y="1828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01249" y="2914729"/>
              <a:ext cx="533400" cy="609600"/>
            </a:xfrm>
            <a:custGeom>
              <a:avLst/>
              <a:gdLst/>
              <a:ahLst/>
              <a:cxnLst/>
              <a:rect l="l" t="t" r="r" b="b"/>
              <a:pathLst>
                <a:path w="533400" h="609600">
                  <a:moveTo>
                    <a:pt x="273247" y="609439"/>
                  </a:moveTo>
                  <a:lnTo>
                    <a:pt x="260152" y="609439"/>
                  </a:lnTo>
                  <a:lnTo>
                    <a:pt x="247081" y="608797"/>
                  </a:lnTo>
                  <a:lnTo>
                    <a:pt x="208263" y="603039"/>
                  </a:lnTo>
                  <a:lnTo>
                    <a:pt x="170717" y="591649"/>
                  </a:lnTo>
                  <a:lnTo>
                    <a:pt x="135241" y="574870"/>
                  </a:lnTo>
                  <a:lnTo>
                    <a:pt x="102617" y="553072"/>
                  </a:lnTo>
                  <a:lnTo>
                    <a:pt x="73541" y="526718"/>
                  </a:lnTo>
                  <a:lnTo>
                    <a:pt x="48649" y="496388"/>
                  </a:lnTo>
                  <a:lnTo>
                    <a:pt x="28475" y="462729"/>
                  </a:lnTo>
                  <a:lnTo>
                    <a:pt x="13461" y="426480"/>
                  </a:lnTo>
                  <a:lnTo>
                    <a:pt x="3925" y="388413"/>
                  </a:lnTo>
                  <a:lnTo>
                    <a:pt x="80" y="349366"/>
                  </a:lnTo>
                  <a:lnTo>
                    <a:pt x="0" y="342819"/>
                  </a:lnTo>
                  <a:lnTo>
                    <a:pt x="80" y="260072"/>
                  </a:lnTo>
                  <a:lnTo>
                    <a:pt x="3925" y="221025"/>
                  </a:lnTo>
                  <a:lnTo>
                    <a:pt x="13460" y="182958"/>
                  </a:lnTo>
                  <a:lnTo>
                    <a:pt x="28474" y="146709"/>
                  </a:lnTo>
                  <a:lnTo>
                    <a:pt x="48649" y="113049"/>
                  </a:lnTo>
                  <a:lnTo>
                    <a:pt x="73541" y="82720"/>
                  </a:lnTo>
                  <a:lnTo>
                    <a:pt x="102617" y="56366"/>
                  </a:lnTo>
                  <a:lnTo>
                    <a:pt x="135241" y="34568"/>
                  </a:lnTo>
                  <a:lnTo>
                    <a:pt x="170716" y="17789"/>
                  </a:lnTo>
                  <a:lnTo>
                    <a:pt x="208262" y="6400"/>
                  </a:lnTo>
                  <a:lnTo>
                    <a:pt x="247081" y="642"/>
                  </a:lnTo>
                  <a:lnTo>
                    <a:pt x="260152" y="0"/>
                  </a:lnTo>
                  <a:lnTo>
                    <a:pt x="273247" y="0"/>
                  </a:lnTo>
                  <a:lnTo>
                    <a:pt x="312293" y="3845"/>
                  </a:lnTo>
                  <a:lnTo>
                    <a:pt x="350360" y="13380"/>
                  </a:lnTo>
                  <a:lnTo>
                    <a:pt x="386608" y="28395"/>
                  </a:lnTo>
                  <a:lnTo>
                    <a:pt x="420267" y="48570"/>
                  </a:lnTo>
                  <a:lnTo>
                    <a:pt x="450598" y="73461"/>
                  </a:lnTo>
                  <a:lnTo>
                    <a:pt x="476952" y="102538"/>
                  </a:lnTo>
                  <a:lnTo>
                    <a:pt x="498750" y="135161"/>
                  </a:lnTo>
                  <a:lnTo>
                    <a:pt x="515528" y="170636"/>
                  </a:lnTo>
                  <a:lnTo>
                    <a:pt x="526918" y="208183"/>
                  </a:lnTo>
                  <a:lnTo>
                    <a:pt x="532678" y="247002"/>
                  </a:lnTo>
                  <a:lnTo>
                    <a:pt x="533320" y="260072"/>
                  </a:lnTo>
                  <a:lnTo>
                    <a:pt x="533320" y="349366"/>
                  </a:lnTo>
                  <a:lnTo>
                    <a:pt x="529473" y="388413"/>
                  </a:lnTo>
                  <a:lnTo>
                    <a:pt x="519937" y="426480"/>
                  </a:lnTo>
                  <a:lnTo>
                    <a:pt x="504922" y="462729"/>
                  </a:lnTo>
                  <a:lnTo>
                    <a:pt x="484746" y="496388"/>
                  </a:lnTo>
                  <a:lnTo>
                    <a:pt x="459857" y="526718"/>
                  </a:lnTo>
                  <a:lnTo>
                    <a:pt x="430779" y="553072"/>
                  </a:lnTo>
                  <a:lnTo>
                    <a:pt x="398156" y="574870"/>
                  </a:lnTo>
                  <a:lnTo>
                    <a:pt x="362681" y="591649"/>
                  </a:lnTo>
                  <a:lnTo>
                    <a:pt x="325135" y="603039"/>
                  </a:lnTo>
                  <a:lnTo>
                    <a:pt x="286317" y="608797"/>
                  </a:lnTo>
                  <a:lnTo>
                    <a:pt x="273247" y="60943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53649" y="3067049"/>
              <a:ext cx="228599" cy="30479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9063732" y="3644899"/>
            <a:ext cx="2408555" cy="709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350" b="1" spc="120" dirty="0">
                <a:solidFill>
                  <a:srgbClr val="15803C"/>
                </a:solidFill>
                <a:latin typeface="Gill Sans MT"/>
                <a:cs typeface="Gill Sans MT"/>
              </a:rPr>
              <a:t>Validação</a:t>
            </a:r>
            <a:endParaRPr sz="1350">
              <a:latin typeface="Gill Sans MT"/>
              <a:cs typeface="Gill Sans MT"/>
            </a:endParaRPr>
          </a:p>
          <a:p>
            <a:pPr marL="12700" marR="5080" algn="ctr">
              <a:lnSpc>
                <a:spcPct val="119000"/>
              </a:lnSpc>
              <a:spcBef>
                <a:spcPts val="765"/>
              </a:spcBef>
            </a:pP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Confirmar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volume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relevância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com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ferramentas</a:t>
            </a:r>
            <a:endParaRPr sz="1050">
              <a:latin typeface="Trebuchet MS"/>
              <a:cs typeface="Trebuchet MS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20700" y="7493000"/>
            <a:ext cx="115887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-400" dirty="0">
                <a:solidFill>
                  <a:srgbClr val="6A7280"/>
                </a:solidFill>
                <a:latin typeface="Cambria"/>
                <a:cs typeface="Cambria"/>
              </a:rPr>
              <a:t>⌨</a:t>
            </a:r>
            <a:r>
              <a:rPr sz="1350" spc="310" dirty="0">
                <a:solidFill>
                  <a:srgbClr val="6A7280"/>
                </a:solidFill>
                <a:latin typeface="Cambria"/>
                <a:cs typeface="Cambria"/>
              </a:rPr>
              <a:t> </a:t>
            </a:r>
            <a:r>
              <a:rPr sz="1800" spc="157" baseline="2314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800" spc="150" baseline="2314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800" spc="127" baseline="2314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800" baseline="231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334250"/>
            <a:chOff x="0" y="0"/>
            <a:chExt cx="12192000" cy="73342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3342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70" dirty="0"/>
              <a:t>Prompts</a:t>
            </a:r>
            <a:r>
              <a:rPr spc="65" dirty="0"/>
              <a:t> </a:t>
            </a:r>
            <a:r>
              <a:rPr spc="145" dirty="0"/>
              <a:t>eficazes</a:t>
            </a:r>
            <a:r>
              <a:rPr spc="70" dirty="0"/>
              <a:t> </a:t>
            </a:r>
            <a:r>
              <a:rPr spc="190" dirty="0"/>
              <a:t>para</a:t>
            </a:r>
            <a:r>
              <a:rPr spc="65" dirty="0"/>
              <a:t> </a:t>
            </a:r>
            <a:r>
              <a:rPr spc="210" dirty="0"/>
              <a:t>pesquisa</a:t>
            </a:r>
            <a:r>
              <a:rPr spc="70" dirty="0"/>
              <a:t> </a:t>
            </a:r>
            <a:r>
              <a:rPr spc="204" dirty="0"/>
              <a:t>de</a:t>
            </a:r>
            <a:r>
              <a:rPr spc="65" dirty="0"/>
              <a:t> </a:t>
            </a:r>
            <a:r>
              <a:rPr spc="170" dirty="0"/>
              <a:t>palavras-</a:t>
            </a:r>
            <a:r>
              <a:rPr spc="210" dirty="0"/>
              <a:t>chave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533399" y="1352550"/>
            <a:ext cx="6372225" cy="3543300"/>
            <a:chOff x="533399" y="1352550"/>
            <a:chExt cx="6372225" cy="3543300"/>
          </a:xfrm>
        </p:grpSpPr>
        <p:sp>
          <p:nvSpPr>
            <p:cNvPr id="7" name="object 7"/>
            <p:cNvSpPr/>
            <p:nvPr/>
          </p:nvSpPr>
          <p:spPr>
            <a:xfrm>
              <a:off x="552449" y="1695449"/>
              <a:ext cx="6353175" cy="1447800"/>
            </a:xfrm>
            <a:custGeom>
              <a:avLst/>
              <a:gdLst/>
              <a:ahLst/>
              <a:cxnLst/>
              <a:rect l="l" t="t" r="r" b="b"/>
              <a:pathLst>
                <a:path w="6353175" h="1447800">
                  <a:moveTo>
                    <a:pt x="6299776" y="1447799"/>
                  </a:moveTo>
                  <a:lnTo>
                    <a:pt x="33047" y="1447799"/>
                  </a:lnTo>
                  <a:lnTo>
                    <a:pt x="28187" y="1446349"/>
                  </a:lnTo>
                  <a:lnTo>
                    <a:pt x="966" y="1405518"/>
                  </a:lnTo>
                  <a:lnTo>
                    <a:pt x="0" y="1398228"/>
                  </a:lnTo>
                  <a:lnTo>
                    <a:pt x="0" y="1390649"/>
                  </a:lnTo>
                  <a:lnTo>
                    <a:pt x="0" y="49571"/>
                  </a:lnTo>
                  <a:lnTo>
                    <a:pt x="14731" y="11379"/>
                  </a:lnTo>
                  <a:lnTo>
                    <a:pt x="33047" y="0"/>
                  </a:lnTo>
                  <a:lnTo>
                    <a:pt x="6299776" y="0"/>
                  </a:lnTo>
                  <a:lnTo>
                    <a:pt x="6339088" y="19392"/>
                  </a:lnTo>
                  <a:lnTo>
                    <a:pt x="6353174" y="53397"/>
                  </a:lnTo>
                  <a:lnTo>
                    <a:pt x="6353174" y="1394402"/>
                  </a:lnTo>
                  <a:lnTo>
                    <a:pt x="6333780" y="1433714"/>
                  </a:lnTo>
                  <a:lnTo>
                    <a:pt x="6303492" y="1447433"/>
                  </a:lnTo>
                  <a:lnTo>
                    <a:pt x="6299776" y="1447799"/>
                  </a:lnTo>
                  <a:close/>
                </a:path>
              </a:pathLst>
            </a:custGeom>
            <a:solidFill>
              <a:srgbClr val="FFFFFF">
                <a:alpha val="901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3399" y="1695449"/>
              <a:ext cx="52069" cy="1447800"/>
            </a:xfrm>
            <a:custGeom>
              <a:avLst/>
              <a:gdLst/>
              <a:ahLst/>
              <a:cxnLst/>
              <a:rect l="l" t="t" r="r" b="b"/>
              <a:pathLst>
                <a:path w="52070" h="1447800">
                  <a:moveTo>
                    <a:pt x="51889" y="1447799"/>
                  </a:moveTo>
                  <a:lnTo>
                    <a:pt x="49571" y="1447799"/>
                  </a:lnTo>
                  <a:lnTo>
                    <a:pt x="42281" y="1446349"/>
                  </a:lnTo>
                  <a:lnTo>
                    <a:pt x="7250" y="1419521"/>
                  </a:lnTo>
                  <a:lnTo>
                    <a:pt x="0" y="1398228"/>
                  </a:lnTo>
                  <a:lnTo>
                    <a:pt x="0" y="49571"/>
                  </a:lnTo>
                  <a:lnTo>
                    <a:pt x="22097" y="11379"/>
                  </a:lnTo>
                  <a:lnTo>
                    <a:pt x="49571" y="0"/>
                  </a:lnTo>
                  <a:lnTo>
                    <a:pt x="51889" y="0"/>
                  </a:lnTo>
                  <a:lnTo>
                    <a:pt x="47399" y="5579"/>
                  </a:lnTo>
                  <a:lnTo>
                    <a:pt x="43679" y="16738"/>
                  </a:lnTo>
                  <a:lnTo>
                    <a:pt x="41238" y="25541"/>
                  </a:lnTo>
                  <a:lnTo>
                    <a:pt x="39494" y="35211"/>
                  </a:lnTo>
                  <a:lnTo>
                    <a:pt x="38448" y="45747"/>
                  </a:lnTo>
                  <a:lnTo>
                    <a:pt x="38100" y="57150"/>
                  </a:lnTo>
                  <a:lnTo>
                    <a:pt x="38100" y="1390649"/>
                  </a:lnTo>
                  <a:lnTo>
                    <a:pt x="43679" y="1431060"/>
                  </a:lnTo>
                  <a:lnTo>
                    <a:pt x="47399" y="1442220"/>
                  </a:lnTo>
                  <a:lnTo>
                    <a:pt x="51889" y="14477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" y="1352550"/>
              <a:ext cx="190499" cy="19049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" y="3333750"/>
              <a:ext cx="142874" cy="19049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9" y="3714749"/>
              <a:ext cx="152399" cy="1523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9" y="4057649"/>
              <a:ext cx="152399" cy="15239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9" y="4400549"/>
              <a:ext cx="152399" cy="1523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3399" y="4743450"/>
              <a:ext cx="152399" cy="15239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739774" y="1311275"/>
            <a:ext cx="5985510" cy="3599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algn="just">
              <a:lnSpc>
                <a:spcPct val="1000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Prompt </a:t>
            </a: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eficaz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para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55" dirty="0">
                <a:solidFill>
                  <a:srgbClr val="15803C"/>
                </a:solidFill>
                <a:latin typeface="Gill Sans MT"/>
                <a:cs typeface="Gill Sans MT"/>
              </a:rPr>
              <a:t>ChatGPT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635"/>
              </a:spcBef>
            </a:pPr>
            <a:endParaRPr sz="1500">
              <a:latin typeface="Gill Sans MT"/>
              <a:cs typeface="Gill Sans MT"/>
            </a:endParaRPr>
          </a:p>
          <a:p>
            <a:pPr marL="21590" marR="54610" algn="just">
              <a:lnSpc>
                <a:spcPct val="117200"/>
              </a:lnSpc>
            </a:pP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"Atue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como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2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374050"/>
                </a:solidFill>
                <a:latin typeface="Trebuchet MS"/>
                <a:cs typeface="Trebuchet MS"/>
              </a:rPr>
              <a:t>estrategista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4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dez</a:t>
            </a:r>
            <a:r>
              <a:rPr sz="12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374050"/>
                </a:solidFill>
                <a:latin typeface="Trebuchet MS"/>
                <a:cs typeface="Trebuchet MS"/>
              </a:rPr>
              <a:t>anos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experiência.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374050"/>
                </a:solidFill>
                <a:latin typeface="Trebuchet MS"/>
                <a:cs typeface="Trebuchet MS"/>
              </a:rPr>
              <a:t>Preciso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374050"/>
                </a:solidFill>
                <a:latin typeface="Trebuchet MS"/>
                <a:cs typeface="Trebuchet MS"/>
              </a:rPr>
              <a:t>de ideias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palavras-</a:t>
            </a:r>
            <a:r>
              <a:rPr sz="1200" spc="85" dirty="0">
                <a:solidFill>
                  <a:srgbClr val="374050"/>
                </a:solidFill>
                <a:latin typeface="Trebuchet MS"/>
                <a:cs typeface="Trebuchet MS"/>
              </a:rPr>
              <a:t>chave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para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14" dirty="0">
                <a:solidFill>
                  <a:srgbClr val="374050"/>
                </a:solidFill>
                <a:latin typeface="Trebuchet MS"/>
                <a:cs typeface="Trebuchet MS"/>
              </a:rPr>
              <a:t>meu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74050"/>
                </a:solidFill>
                <a:latin typeface="Trebuchet MS"/>
                <a:cs typeface="Trebuchet MS"/>
              </a:rPr>
              <a:t>nicho.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374050"/>
                </a:solidFill>
                <a:latin typeface="Trebuchet MS"/>
                <a:cs typeface="Trebuchet MS"/>
              </a:rPr>
              <a:t>Concentre-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se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374050"/>
                </a:solidFill>
                <a:latin typeface="Trebuchet MS"/>
                <a:cs typeface="Trebuchet MS"/>
              </a:rPr>
              <a:t>em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palavras-chave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baixa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concorrência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intenção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374050"/>
                </a:solidFill>
                <a:latin typeface="Trebuchet MS"/>
                <a:cs typeface="Trebuchet MS"/>
              </a:rPr>
              <a:t>comercial.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374050"/>
                </a:solidFill>
                <a:latin typeface="Trebuchet MS"/>
                <a:cs typeface="Trebuchet MS"/>
              </a:rPr>
              <a:t>Forneça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dez palavras-chave</a:t>
            </a:r>
            <a:endParaRPr sz="1200">
              <a:latin typeface="Trebuchet MS"/>
              <a:cs typeface="Trebuchet MS"/>
            </a:endParaRPr>
          </a:p>
          <a:p>
            <a:pPr marL="21590" marR="5080" algn="just">
              <a:lnSpc>
                <a:spcPts val="1730"/>
              </a:lnSpc>
              <a:spcBef>
                <a:spcPts val="25"/>
              </a:spcBef>
            </a:pPr>
            <a:r>
              <a:rPr sz="1200" spc="95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374050"/>
                </a:solidFill>
                <a:latin typeface="Trebuchet MS"/>
                <a:cs typeface="Trebuchet MS"/>
              </a:rPr>
              <a:t>novo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374050"/>
                </a:solidFill>
                <a:latin typeface="Trebuchet MS"/>
                <a:cs typeface="Trebuchet MS"/>
              </a:rPr>
              <a:t>site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pode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ranquear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374050"/>
                </a:solidFill>
                <a:latin typeface="Trebuchet MS"/>
                <a:cs typeface="Trebuchet MS"/>
              </a:rPr>
              <a:t>em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74050"/>
                </a:solidFill>
                <a:latin typeface="Trebuchet MS"/>
                <a:cs typeface="Trebuchet MS"/>
              </a:rPr>
              <a:t>trinta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dias.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Inclua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estimativas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volume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2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374050"/>
                </a:solidFill>
                <a:latin typeface="Trebuchet MS"/>
                <a:cs typeface="Trebuchet MS"/>
              </a:rPr>
              <a:t>busca</a:t>
            </a:r>
            <a:r>
              <a:rPr sz="1200" spc="2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374050"/>
                </a:solidFill>
                <a:latin typeface="Trebuchet MS"/>
                <a:cs typeface="Trebuchet MS"/>
              </a:rPr>
              <a:t>pontuações</a:t>
            </a:r>
            <a:r>
              <a:rPr sz="1200" spc="2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dificuldade</a:t>
            </a:r>
            <a:r>
              <a:rPr sz="1200" spc="2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palavra-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chave."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12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</a:pP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Dicas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para</a:t>
            </a:r>
            <a:r>
              <a:rPr sz="1500" b="1" spc="12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0" dirty="0">
                <a:solidFill>
                  <a:srgbClr val="15803C"/>
                </a:solidFill>
                <a:latin typeface="Gill Sans MT"/>
                <a:cs typeface="Gill Sans MT"/>
              </a:rPr>
              <a:t>prompts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0" dirty="0">
                <a:solidFill>
                  <a:srgbClr val="15803C"/>
                </a:solidFill>
                <a:latin typeface="Gill Sans MT"/>
                <a:cs typeface="Gill Sans MT"/>
              </a:rPr>
              <a:t>eficazes</a:t>
            </a:r>
            <a:endParaRPr sz="1500">
              <a:latin typeface="Gill Sans MT"/>
              <a:cs typeface="Gill Sans MT"/>
            </a:endParaRPr>
          </a:p>
          <a:p>
            <a:pPr marL="21590" marR="1161415">
              <a:lnSpc>
                <a:spcPts val="2700"/>
              </a:lnSpc>
              <a:spcBef>
                <a:spcPts val="240"/>
              </a:spcBef>
            </a:pPr>
            <a:r>
              <a:rPr sz="1200" spc="65" dirty="0">
                <a:solidFill>
                  <a:srgbClr val="374050"/>
                </a:solidFill>
                <a:latin typeface="Trebuchet MS"/>
                <a:cs typeface="Trebuchet MS"/>
              </a:rPr>
              <a:t>Direcione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2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pensar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como</a:t>
            </a:r>
            <a:r>
              <a:rPr sz="12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especialista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2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experiência </a:t>
            </a:r>
            <a:r>
              <a:rPr sz="1200" spc="65" dirty="0">
                <a:solidFill>
                  <a:srgbClr val="374050"/>
                </a:solidFill>
                <a:latin typeface="Trebuchet MS"/>
                <a:cs typeface="Trebuchet MS"/>
              </a:rPr>
              <a:t>Seja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específico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sobre</a:t>
            </a:r>
            <a:r>
              <a:rPr sz="1200" spc="2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374050"/>
                </a:solidFill>
                <a:latin typeface="Trebuchet MS"/>
                <a:cs typeface="Trebuchet MS"/>
              </a:rPr>
              <a:t>nicho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374050"/>
                </a:solidFill>
                <a:latin typeface="Trebuchet MS"/>
                <a:cs typeface="Trebuchet MS"/>
              </a:rPr>
              <a:t>do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374050"/>
                </a:solidFill>
                <a:latin typeface="Trebuchet MS"/>
                <a:cs typeface="Trebuchet MS"/>
              </a:rPr>
              <a:t>seu</a:t>
            </a:r>
            <a:r>
              <a:rPr sz="120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negócio</a:t>
            </a:r>
            <a:endParaRPr sz="1200">
              <a:latin typeface="Trebuchet MS"/>
              <a:cs typeface="Trebuchet MS"/>
            </a:endParaRPr>
          </a:p>
          <a:p>
            <a:pPr marL="21590" marR="1306195">
              <a:lnSpc>
                <a:spcPts val="2700"/>
              </a:lnSpc>
            </a:pPr>
            <a:r>
              <a:rPr sz="1200" dirty="0">
                <a:solidFill>
                  <a:srgbClr val="374050"/>
                </a:solidFill>
                <a:latin typeface="Trebuchet MS"/>
                <a:cs typeface="Trebuchet MS"/>
              </a:rPr>
              <a:t>Pedir</a:t>
            </a:r>
            <a:r>
              <a:rPr sz="1200" spc="8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palavras-</a:t>
            </a:r>
            <a:r>
              <a:rPr sz="1200" spc="85" dirty="0">
                <a:solidFill>
                  <a:srgbClr val="374050"/>
                </a:solidFill>
                <a:latin typeface="Trebuchet MS"/>
                <a:cs typeface="Trebuchet MS"/>
              </a:rPr>
              <a:t>chave </a:t>
            </a:r>
            <a:r>
              <a:rPr sz="1200" spc="95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baixa</a:t>
            </a:r>
            <a:r>
              <a:rPr sz="1200" spc="8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concorrência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200" spc="8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374050"/>
                </a:solidFill>
                <a:latin typeface="Trebuchet MS"/>
                <a:cs typeface="Trebuchet MS"/>
              </a:rPr>
              <a:t>alta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374050"/>
                </a:solidFill>
                <a:latin typeface="Trebuchet MS"/>
                <a:cs typeface="Trebuchet MS"/>
              </a:rPr>
              <a:t>intenção </a:t>
            </a:r>
            <a:r>
              <a:rPr sz="1200" dirty="0">
                <a:solidFill>
                  <a:srgbClr val="374050"/>
                </a:solidFill>
                <a:latin typeface="Trebuchet MS"/>
                <a:cs typeface="Trebuchet MS"/>
              </a:rPr>
              <a:t>Solicite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volume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374050"/>
                </a:solidFill>
                <a:latin typeface="Trebuchet MS"/>
                <a:cs typeface="Trebuchet MS"/>
              </a:rPr>
              <a:t>busca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dificuldade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110" dirty="0">
                <a:solidFill>
                  <a:srgbClr val="374050"/>
                </a:solidFill>
                <a:latin typeface="Trebuchet MS"/>
                <a:cs typeface="Trebuchet MS"/>
              </a:rPr>
              <a:t>das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 palavras-chave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210424" y="1352550"/>
            <a:ext cx="4448175" cy="4991100"/>
            <a:chOff x="7210424" y="1352550"/>
            <a:chExt cx="4448175" cy="4991100"/>
          </a:xfrm>
        </p:grpSpPr>
        <p:sp>
          <p:nvSpPr>
            <p:cNvPr id="17" name="object 17"/>
            <p:cNvSpPr/>
            <p:nvPr/>
          </p:nvSpPr>
          <p:spPr>
            <a:xfrm>
              <a:off x="7210413" y="1695462"/>
              <a:ext cx="4448175" cy="4648200"/>
            </a:xfrm>
            <a:custGeom>
              <a:avLst/>
              <a:gdLst/>
              <a:ahLst/>
              <a:cxnLst/>
              <a:rect l="l" t="t" r="r" b="b"/>
              <a:pathLst>
                <a:path w="4448175" h="4648200">
                  <a:moveTo>
                    <a:pt x="4448175" y="2852496"/>
                  </a:moveTo>
                  <a:lnTo>
                    <a:pt x="4432554" y="2810992"/>
                  </a:lnTo>
                  <a:lnTo>
                    <a:pt x="4396511" y="2785173"/>
                  </a:lnTo>
                  <a:lnTo>
                    <a:pt x="4376979" y="2781287"/>
                  </a:lnTo>
                  <a:lnTo>
                    <a:pt x="71196" y="2781287"/>
                  </a:lnTo>
                  <a:lnTo>
                    <a:pt x="29705" y="2796921"/>
                  </a:lnTo>
                  <a:lnTo>
                    <a:pt x="3886" y="2832951"/>
                  </a:lnTo>
                  <a:lnTo>
                    <a:pt x="0" y="2852496"/>
                  </a:lnTo>
                  <a:lnTo>
                    <a:pt x="0" y="4571987"/>
                  </a:lnTo>
                  <a:lnTo>
                    <a:pt x="0" y="4576991"/>
                  </a:lnTo>
                  <a:lnTo>
                    <a:pt x="15621" y="4618482"/>
                  </a:lnTo>
                  <a:lnTo>
                    <a:pt x="51663" y="4644301"/>
                  </a:lnTo>
                  <a:lnTo>
                    <a:pt x="71196" y="4648187"/>
                  </a:lnTo>
                  <a:lnTo>
                    <a:pt x="4376979" y="4648187"/>
                  </a:lnTo>
                  <a:lnTo>
                    <a:pt x="4418469" y="4632566"/>
                  </a:lnTo>
                  <a:lnTo>
                    <a:pt x="4444289" y="4596536"/>
                  </a:lnTo>
                  <a:lnTo>
                    <a:pt x="4448175" y="4576991"/>
                  </a:lnTo>
                  <a:lnTo>
                    <a:pt x="4448175" y="2852496"/>
                  </a:lnTo>
                  <a:close/>
                </a:path>
                <a:path w="4448175" h="4648200">
                  <a:moveTo>
                    <a:pt x="4448175" y="1366596"/>
                  </a:moveTo>
                  <a:lnTo>
                    <a:pt x="4432554" y="1325092"/>
                  </a:lnTo>
                  <a:lnTo>
                    <a:pt x="4396511" y="1299273"/>
                  </a:lnTo>
                  <a:lnTo>
                    <a:pt x="4376979" y="1295400"/>
                  </a:lnTo>
                  <a:lnTo>
                    <a:pt x="71196" y="1295400"/>
                  </a:lnTo>
                  <a:lnTo>
                    <a:pt x="29705" y="1311021"/>
                  </a:lnTo>
                  <a:lnTo>
                    <a:pt x="3886" y="1347050"/>
                  </a:lnTo>
                  <a:lnTo>
                    <a:pt x="0" y="1366596"/>
                  </a:lnTo>
                  <a:lnTo>
                    <a:pt x="0" y="2552687"/>
                  </a:lnTo>
                  <a:lnTo>
                    <a:pt x="0" y="2557691"/>
                  </a:lnTo>
                  <a:lnTo>
                    <a:pt x="15621" y="2599182"/>
                  </a:lnTo>
                  <a:lnTo>
                    <a:pt x="51663" y="2625001"/>
                  </a:lnTo>
                  <a:lnTo>
                    <a:pt x="71196" y="2628887"/>
                  </a:lnTo>
                  <a:lnTo>
                    <a:pt x="4376979" y="2628887"/>
                  </a:lnTo>
                  <a:lnTo>
                    <a:pt x="4418469" y="2613266"/>
                  </a:lnTo>
                  <a:lnTo>
                    <a:pt x="4444289" y="2577236"/>
                  </a:lnTo>
                  <a:lnTo>
                    <a:pt x="4448175" y="2557691"/>
                  </a:lnTo>
                  <a:lnTo>
                    <a:pt x="4448175" y="1366596"/>
                  </a:lnTo>
                  <a:close/>
                </a:path>
                <a:path w="4448175" h="4648200">
                  <a:moveTo>
                    <a:pt x="4448175" y="71196"/>
                  </a:moveTo>
                  <a:lnTo>
                    <a:pt x="4432554" y="29692"/>
                  </a:lnTo>
                  <a:lnTo>
                    <a:pt x="4396511" y="3873"/>
                  </a:lnTo>
                  <a:lnTo>
                    <a:pt x="4376979" y="0"/>
                  </a:lnTo>
                  <a:lnTo>
                    <a:pt x="71196" y="0"/>
                  </a:lnTo>
                  <a:lnTo>
                    <a:pt x="29705" y="15621"/>
                  </a:lnTo>
                  <a:lnTo>
                    <a:pt x="3886" y="51650"/>
                  </a:lnTo>
                  <a:lnTo>
                    <a:pt x="0" y="71196"/>
                  </a:lnTo>
                  <a:lnTo>
                    <a:pt x="0" y="1066800"/>
                  </a:lnTo>
                  <a:lnTo>
                    <a:pt x="0" y="1071791"/>
                  </a:lnTo>
                  <a:lnTo>
                    <a:pt x="15621" y="1113282"/>
                  </a:lnTo>
                  <a:lnTo>
                    <a:pt x="51663" y="1139113"/>
                  </a:lnTo>
                  <a:lnTo>
                    <a:pt x="71196" y="1142987"/>
                  </a:lnTo>
                  <a:lnTo>
                    <a:pt x="4376979" y="1142987"/>
                  </a:lnTo>
                  <a:lnTo>
                    <a:pt x="4418469" y="1127366"/>
                  </a:lnTo>
                  <a:lnTo>
                    <a:pt x="4444289" y="1091336"/>
                  </a:lnTo>
                  <a:lnTo>
                    <a:pt x="4448175" y="1071791"/>
                  </a:lnTo>
                  <a:lnTo>
                    <a:pt x="4448175" y="71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10425" y="1352550"/>
              <a:ext cx="190499" cy="19049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362824" y="1847849"/>
              <a:ext cx="342900" cy="381000"/>
            </a:xfrm>
            <a:custGeom>
              <a:avLst/>
              <a:gdLst/>
              <a:ahLst/>
              <a:cxnLst/>
              <a:rect l="l" t="t" r="r" b="b"/>
              <a:pathLst>
                <a:path w="342900" h="381000">
                  <a:moveTo>
                    <a:pt x="171449" y="380999"/>
                  </a:moveTo>
                  <a:lnTo>
                    <a:pt x="129780" y="375860"/>
                  </a:lnTo>
                  <a:lnTo>
                    <a:pt x="90627" y="360756"/>
                  </a:lnTo>
                  <a:lnTo>
                    <a:pt x="56317" y="336593"/>
                  </a:lnTo>
                  <a:lnTo>
                    <a:pt x="28894" y="304802"/>
                  </a:lnTo>
                  <a:lnTo>
                    <a:pt x="10017" y="267300"/>
                  </a:lnTo>
                  <a:lnTo>
                    <a:pt x="823" y="226355"/>
                  </a:lnTo>
                  <a:lnTo>
                    <a:pt x="0" y="209549"/>
                  </a:lnTo>
                  <a:lnTo>
                    <a:pt x="0" y="171449"/>
                  </a:lnTo>
                  <a:lnTo>
                    <a:pt x="5138" y="129780"/>
                  </a:lnTo>
                  <a:lnTo>
                    <a:pt x="20242" y="90627"/>
                  </a:lnTo>
                  <a:lnTo>
                    <a:pt x="44405" y="56317"/>
                  </a:lnTo>
                  <a:lnTo>
                    <a:pt x="76196" y="28894"/>
                  </a:lnTo>
                  <a:lnTo>
                    <a:pt x="113698" y="10017"/>
                  </a:lnTo>
                  <a:lnTo>
                    <a:pt x="154644" y="823"/>
                  </a:lnTo>
                  <a:lnTo>
                    <a:pt x="171449" y="0"/>
                  </a:lnTo>
                  <a:lnTo>
                    <a:pt x="179872" y="205"/>
                  </a:lnTo>
                  <a:lnTo>
                    <a:pt x="221218" y="7380"/>
                  </a:lnTo>
                  <a:lnTo>
                    <a:pt x="259583" y="24386"/>
                  </a:lnTo>
                  <a:lnTo>
                    <a:pt x="292682" y="50216"/>
                  </a:lnTo>
                  <a:lnTo>
                    <a:pt x="318512" y="83314"/>
                  </a:lnTo>
                  <a:lnTo>
                    <a:pt x="335518" y="121679"/>
                  </a:lnTo>
                  <a:lnTo>
                    <a:pt x="342693" y="163027"/>
                  </a:lnTo>
                  <a:lnTo>
                    <a:pt x="342899" y="171449"/>
                  </a:lnTo>
                  <a:lnTo>
                    <a:pt x="342899" y="209549"/>
                  </a:lnTo>
                  <a:lnTo>
                    <a:pt x="337759" y="251218"/>
                  </a:lnTo>
                  <a:lnTo>
                    <a:pt x="322656" y="290371"/>
                  </a:lnTo>
                  <a:lnTo>
                    <a:pt x="298492" y="324681"/>
                  </a:lnTo>
                  <a:lnTo>
                    <a:pt x="266701" y="352105"/>
                  </a:lnTo>
                  <a:lnTo>
                    <a:pt x="229199" y="370981"/>
                  </a:lnTo>
                  <a:lnTo>
                    <a:pt x="188254" y="380176"/>
                  </a:lnTo>
                  <a:lnTo>
                    <a:pt x="171449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39025" y="1952624"/>
              <a:ext cx="190499" cy="1523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348190" y="1311275"/>
            <a:ext cx="407035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6364">
              <a:lnSpc>
                <a:spcPct val="100000"/>
              </a:lnSpc>
              <a:spcBef>
                <a:spcPts val="100"/>
              </a:spcBef>
            </a:pPr>
            <a:r>
              <a:rPr sz="1500" b="1" spc="155" dirty="0">
                <a:solidFill>
                  <a:srgbClr val="15803C"/>
                </a:solidFill>
                <a:latin typeface="Gill Sans MT"/>
                <a:cs typeface="Gill Sans MT"/>
              </a:rPr>
              <a:t>Processo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9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0" dirty="0">
                <a:solidFill>
                  <a:srgbClr val="15803C"/>
                </a:solidFill>
                <a:latin typeface="Gill Sans MT"/>
                <a:cs typeface="Gill Sans MT"/>
              </a:rPr>
              <a:t>validación</a:t>
            </a:r>
            <a:endParaRPr sz="15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260"/>
              </a:spcBef>
            </a:pPr>
            <a:endParaRPr sz="1500">
              <a:latin typeface="Gill Sans MT"/>
              <a:cs typeface="Gill Sans MT"/>
            </a:endParaRPr>
          </a:p>
          <a:p>
            <a:pPr marL="469265">
              <a:lnSpc>
                <a:spcPct val="100000"/>
              </a:lnSpc>
            </a:pP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1.</a:t>
            </a:r>
            <a:r>
              <a:rPr sz="1200" b="1" spc="10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Geração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15803C"/>
                </a:solidFill>
                <a:latin typeface="Gill Sans MT"/>
                <a:cs typeface="Gill Sans MT"/>
              </a:rPr>
              <a:t>palavras-</a:t>
            </a:r>
            <a:r>
              <a:rPr sz="1200" b="1" spc="140" dirty="0">
                <a:solidFill>
                  <a:srgbClr val="15803C"/>
                </a:solidFill>
                <a:latin typeface="Gill Sans MT"/>
                <a:cs typeface="Gill Sans MT"/>
              </a:rPr>
              <a:t>chave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1320"/>
              </a:spcBef>
            </a:pP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Execute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prompt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no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ChatGPT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aguarde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lista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palavras-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geradas.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7362824" y="3143249"/>
            <a:ext cx="304800" cy="381000"/>
            <a:chOff x="7362824" y="3143249"/>
            <a:chExt cx="304800" cy="381000"/>
          </a:xfrm>
        </p:grpSpPr>
        <p:sp>
          <p:nvSpPr>
            <p:cNvPr id="23" name="object 23"/>
            <p:cNvSpPr/>
            <p:nvPr/>
          </p:nvSpPr>
          <p:spPr>
            <a:xfrm>
              <a:off x="7362824" y="3143249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8" y="374439"/>
                  </a:lnTo>
                  <a:lnTo>
                    <a:pt x="67730" y="355315"/>
                  </a:lnTo>
                  <a:lnTo>
                    <a:pt x="34590" y="325282"/>
                  </a:lnTo>
                  <a:lnTo>
                    <a:pt x="11599" y="286920"/>
                  </a:lnTo>
                  <a:lnTo>
                    <a:pt x="731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60" y="108159"/>
                  </a:lnTo>
                  <a:lnTo>
                    <a:pt x="25683" y="67730"/>
                  </a:lnTo>
                  <a:lnTo>
                    <a:pt x="55716" y="34591"/>
                  </a:lnTo>
                  <a:lnTo>
                    <a:pt x="94077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8" y="272839"/>
                  </a:lnTo>
                  <a:lnTo>
                    <a:pt x="279114" y="313268"/>
                  </a:lnTo>
                  <a:lnTo>
                    <a:pt x="249081" y="346407"/>
                  </a:lnTo>
                  <a:lnTo>
                    <a:pt x="210720" y="369398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48549" y="3248024"/>
              <a:ext cx="142874" cy="152399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7348190" y="3216275"/>
            <a:ext cx="4162425" cy="9474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2.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Exemplo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15803C"/>
                </a:solidFill>
                <a:latin typeface="Gill Sans MT"/>
                <a:cs typeface="Gill Sans MT"/>
              </a:rPr>
              <a:t>resposta</a:t>
            </a:r>
            <a:endParaRPr sz="1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165"/>
              </a:spcBef>
            </a:pP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"como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perder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gordura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da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barriga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após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gravidez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9000"/>
              </a:lnSpc>
            </a:pP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naturalmente"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(especifica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e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ranqueável)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vez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de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"perda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peso"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(genérica).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7362824" y="4629149"/>
            <a:ext cx="304800" cy="1524000"/>
            <a:chOff x="7362824" y="4629149"/>
            <a:chExt cx="304800" cy="1524000"/>
          </a:xfrm>
        </p:grpSpPr>
        <p:sp>
          <p:nvSpPr>
            <p:cNvPr id="27" name="object 27"/>
            <p:cNvSpPr/>
            <p:nvPr/>
          </p:nvSpPr>
          <p:spPr>
            <a:xfrm>
              <a:off x="7362824" y="4629149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8" y="374439"/>
                  </a:lnTo>
                  <a:lnTo>
                    <a:pt x="67730" y="355315"/>
                  </a:lnTo>
                  <a:lnTo>
                    <a:pt x="34590" y="325282"/>
                  </a:lnTo>
                  <a:lnTo>
                    <a:pt x="11599" y="286920"/>
                  </a:lnTo>
                  <a:lnTo>
                    <a:pt x="731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60" y="108159"/>
                  </a:lnTo>
                  <a:lnTo>
                    <a:pt x="25683" y="67730"/>
                  </a:lnTo>
                  <a:lnTo>
                    <a:pt x="55716" y="34591"/>
                  </a:lnTo>
                  <a:lnTo>
                    <a:pt x="94077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6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8" y="272839"/>
                  </a:lnTo>
                  <a:lnTo>
                    <a:pt x="279114" y="313268"/>
                  </a:lnTo>
                  <a:lnTo>
                    <a:pt x="249081" y="346407"/>
                  </a:lnTo>
                  <a:lnTo>
                    <a:pt x="210720" y="369398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48549" y="4733924"/>
              <a:ext cx="142874" cy="152399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2349" y="5600699"/>
              <a:ext cx="123824" cy="9524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2349" y="5829299"/>
              <a:ext cx="123824" cy="9524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2349" y="6057899"/>
              <a:ext cx="123824" cy="9524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348190" y="4702175"/>
            <a:ext cx="3281679" cy="148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165">
              <a:lnSpc>
                <a:spcPct val="100000"/>
              </a:lnSpc>
              <a:spcBef>
                <a:spcPts val="100"/>
              </a:spcBef>
            </a:pP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3.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14" dirty="0">
                <a:solidFill>
                  <a:srgbClr val="15803C"/>
                </a:solidFill>
                <a:latin typeface="Gill Sans MT"/>
                <a:cs typeface="Gill Sans MT"/>
              </a:rPr>
              <a:t>Validação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com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15803C"/>
                </a:solidFill>
                <a:latin typeface="Gill Sans MT"/>
                <a:cs typeface="Gill Sans MT"/>
              </a:rPr>
              <a:t>ferramentas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1320"/>
              </a:spcBef>
            </a:pP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ferramentas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gratuitas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Ubersuggest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ou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AnswerThePublic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confirmar:</a:t>
            </a:r>
            <a:endParaRPr sz="1050">
              <a:latin typeface="Trebuchet MS"/>
              <a:cs typeface="Trebuchet MS"/>
            </a:endParaRPr>
          </a:p>
          <a:p>
            <a:pPr marL="221615">
              <a:lnSpc>
                <a:spcPct val="100000"/>
              </a:lnSpc>
              <a:spcBef>
                <a:spcPts val="840"/>
              </a:spcBef>
            </a:pP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Volume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busca</a:t>
            </a:r>
            <a:endParaRPr sz="1050">
              <a:latin typeface="Trebuchet MS"/>
              <a:cs typeface="Trebuchet MS"/>
            </a:endParaRPr>
          </a:p>
          <a:p>
            <a:pPr marL="221615" marR="1002030">
              <a:lnSpc>
                <a:spcPct val="142900"/>
              </a:lnSpc>
            </a:pP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Relevância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público-</a:t>
            </a:r>
            <a:r>
              <a:rPr sz="1050" spc="-20" dirty="0">
                <a:solidFill>
                  <a:srgbClr val="4A5462"/>
                </a:solidFill>
                <a:latin typeface="Trebuchet MS"/>
                <a:cs typeface="Trebuchet MS"/>
              </a:rPr>
              <a:t>alvo 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Dificuldade</a:t>
            </a:r>
            <a:r>
              <a:rPr sz="1050" spc="1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da</a:t>
            </a:r>
            <a:r>
              <a:rPr sz="1050" spc="1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palavra-chave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3" name="object 3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3400" y="6610350"/>
            <a:ext cx="171449" cy="152399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768349" y="6569075"/>
            <a:ext cx="911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200" spc="100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200" spc="85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324725"/>
            <a:chOff x="0" y="0"/>
            <a:chExt cx="12192000" cy="73247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3247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90" dirty="0"/>
              <a:t>Paso</a:t>
            </a:r>
            <a:r>
              <a:rPr spc="65" dirty="0"/>
              <a:t> </a:t>
            </a:r>
            <a:r>
              <a:rPr spc="120" dirty="0"/>
              <a:t>2:</a:t>
            </a:r>
            <a:r>
              <a:rPr spc="70" dirty="0"/>
              <a:t> </a:t>
            </a:r>
            <a:r>
              <a:rPr spc="170" dirty="0"/>
              <a:t>Análise</a:t>
            </a:r>
            <a:r>
              <a:rPr spc="70" dirty="0"/>
              <a:t> </a:t>
            </a:r>
            <a:r>
              <a:rPr spc="204" dirty="0"/>
              <a:t>de</a:t>
            </a:r>
            <a:r>
              <a:rPr spc="70" dirty="0"/>
              <a:t> </a:t>
            </a:r>
            <a:r>
              <a:rPr spc="175" dirty="0"/>
              <a:t>conteúdo</a:t>
            </a:r>
            <a:r>
              <a:rPr spc="70" dirty="0"/>
              <a:t> </a:t>
            </a:r>
            <a:r>
              <a:rPr spc="195" dirty="0"/>
              <a:t>e</a:t>
            </a:r>
            <a:r>
              <a:rPr spc="70" dirty="0"/>
              <a:t> </a:t>
            </a:r>
            <a:r>
              <a:rPr spc="195" dirty="0"/>
              <a:t>engenharia</a:t>
            </a:r>
            <a:r>
              <a:rPr spc="70" dirty="0"/>
              <a:t> </a:t>
            </a:r>
            <a:r>
              <a:rPr spc="175" dirty="0"/>
              <a:t>inversa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255649"/>
            <a:ext cx="10793730" cy="615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95"/>
              </a:spcBef>
            </a:pPr>
            <a:r>
              <a:rPr sz="1550" spc="16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segundo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40" dirty="0">
                <a:solidFill>
                  <a:srgbClr val="374050"/>
                </a:solidFill>
                <a:latin typeface="Trebuchet MS"/>
                <a:cs typeface="Trebuchet MS"/>
              </a:rPr>
              <a:t>passo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envolve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análise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374050"/>
                </a:solidFill>
                <a:latin typeface="Trebuchet MS"/>
                <a:cs typeface="Trebuchet MS"/>
              </a:rPr>
              <a:t>aprofundada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0" dirty="0">
                <a:solidFill>
                  <a:srgbClr val="374050"/>
                </a:solidFill>
                <a:latin typeface="Trebuchet MS"/>
                <a:cs typeface="Trebuchet MS"/>
              </a:rPr>
              <a:t>do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374050"/>
                </a:solidFill>
                <a:latin typeface="Trebuchet MS"/>
                <a:cs typeface="Trebuchet MS"/>
              </a:rPr>
              <a:t>conteúdo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dos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5" dirty="0">
                <a:solidFill>
                  <a:srgbClr val="374050"/>
                </a:solidFill>
                <a:latin typeface="Trebuchet MS"/>
                <a:cs typeface="Trebuchet MS"/>
              </a:rPr>
              <a:t>concorrentes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3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engenharia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reversa</a:t>
            </a:r>
            <a:r>
              <a:rPr sz="15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para </a:t>
            </a:r>
            <a:r>
              <a:rPr sz="1550" spc="85" dirty="0">
                <a:solidFill>
                  <a:srgbClr val="374050"/>
                </a:solidFill>
                <a:latin typeface="Trebuchet MS"/>
                <a:cs typeface="Trebuchet MS"/>
              </a:rPr>
              <a:t>entender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14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5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Google</a:t>
            </a:r>
            <a:r>
              <a:rPr sz="15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70" dirty="0">
                <a:solidFill>
                  <a:srgbClr val="374050"/>
                </a:solidFill>
                <a:latin typeface="Trebuchet MS"/>
                <a:cs typeface="Trebuchet MS"/>
              </a:rPr>
              <a:t>valoriza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00" dirty="0">
                <a:solidFill>
                  <a:srgbClr val="374050"/>
                </a:solidFill>
                <a:latin typeface="Trebuchet MS"/>
                <a:cs typeface="Trebuchet MS"/>
              </a:rPr>
              <a:t>para</a:t>
            </a:r>
            <a:r>
              <a:rPr sz="15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165" dirty="0">
                <a:solidFill>
                  <a:srgbClr val="374050"/>
                </a:solidFill>
                <a:latin typeface="Trebuchet MS"/>
                <a:cs typeface="Trebuchet MS"/>
              </a:rPr>
              <a:t>uma</a:t>
            </a:r>
            <a:r>
              <a:rPr sz="15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90" dirty="0">
                <a:solidFill>
                  <a:srgbClr val="374050"/>
                </a:solidFill>
                <a:latin typeface="Trebuchet MS"/>
                <a:cs typeface="Trebuchet MS"/>
              </a:rPr>
              <a:t>determinada</a:t>
            </a:r>
            <a:r>
              <a:rPr sz="15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550" spc="80" dirty="0">
                <a:solidFill>
                  <a:srgbClr val="374050"/>
                </a:solidFill>
                <a:latin typeface="Trebuchet MS"/>
                <a:cs typeface="Trebuchet MS"/>
              </a:rPr>
              <a:t>palavra-</a:t>
            </a:r>
            <a:r>
              <a:rPr sz="1550" spc="75" dirty="0">
                <a:solidFill>
                  <a:srgbClr val="374050"/>
                </a:solidFill>
                <a:latin typeface="Trebuchet MS"/>
                <a:cs typeface="Trebuchet MS"/>
              </a:rPr>
              <a:t>chave.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877298" y="2143124"/>
            <a:ext cx="2781300" cy="1371600"/>
            <a:chOff x="8877298" y="2143124"/>
            <a:chExt cx="2781300" cy="1371600"/>
          </a:xfrm>
        </p:grpSpPr>
        <p:sp>
          <p:nvSpPr>
            <p:cNvPr id="8" name="object 8"/>
            <p:cNvSpPr/>
            <p:nvPr/>
          </p:nvSpPr>
          <p:spPr>
            <a:xfrm>
              <a:off x="8877298" y="2143124"/>
              <a:ext cx="2781300" cy="1371600"/>
            </a:xfrm>
            <a:custGeom>
              <a:avLst/>
              <a:gdLst/>
              <a:ahLst/>
              <a:cxnLst/>
              <a:rect l="l" t="t" r="r" b="b"/>
              <a:pathLst>
                <a:path w="2781300" h="1371600">
                  <a:moveTo>
                    <a:pt x="2710103" y="1371599"/>
                  </a:moveTo>
                  <a:lnTo>
                    <a:pt x="71196" y="1371599"/>
                  </a:lnTo>
                  <a:lnTo>
                    <a:pt x="66241" y="1371111"/>
                  </a:lnTo>
                  <a:lnTo>
                    <a:pt x="29704" y="1355977"/>
                  </a:lnTo>
                  <a:lnTo>
                    <a:pt x="3885" y="1319937"/>
                  </a:lnTo>
                  <a:lnTo>
                    <a:pt x="0" y="1300403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0" y="29705"/>
                  </a:lnTo>
                  <a:lnTo>
                    <a:pt x="51660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4" y="15621"/>
                  </a:lnTo>
                  <a:lnTo>
                    <a:pt x="2777412" y="51661"/>
                  </a:lnTo>
                  <a:lnTo>
                    <a:pt x="2781299" y="71196"/>
                  </a:lnTo>
                  <a:lnTo>
                    <a:pt x="2781299" y="1300403"/>
                  </a:lnTo>
                  <a:lnTo>
                    <a:pt x="2765676" y="1341893"/>
                  </a:lnTo>
                  <a:lnTo>
                    <a:pt x="2729637" y="1367713"/>
                  </a:lnTo>
                  <a:lnTo>
                    <a:pt x="2715057" y="1371111"/>
                  </a:lnTo>
                  <a:lnTo>
                    <a:pt x="2710103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029699" y="2295524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8" y="374439"/>
                  </a:lnTo>
                  <a:lnTo>
                    <a:pt x="67730" y="355316"/>
                  </a:lnTo>
                  <a:lnTo>
                    <a:pt x="34590" y="325282"/>
                  </a:lnTo>
                  <a:lnTo>
                    <a:pt x="11599" y="286920"/>
                  </a:lnTo>
                  <a:lnTo>
                    <a:pt x="731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59" y="108159"/>
                  </a:lnTo>
                  <a:lnTo>
                    <a:pt x="25682" y="67730"/>
                  </a:lnTo>
                  <a:lnTo>
                    <a:pt x="55716" y="34591"/>
                  </a:lnTo>
                  <a:lnTo>
                    <a:pt x="94077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3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7" y="272839"/>
                  </a:lnTo>
                  <a:lnTo>
                    <a:pt x="279114" y="313268"/>
                  </a:lnTo>
                  <a:lnTo>
                    <a:pt x="249081" y="346407"/>
                  </a:lnTo>
                  <a:lnTo>
                    <a:pt x="210719" y="369399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05899" y="2409824"/>
              <a:ext cx="152399" cy="142874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9436099" y="2359025"/>
            <a:ext cx="74549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95" dirty="0">
                <a:solidFill>
                  <a:srgbClr val="15803C"/>
                </a:solidFill>
                <a:latin typeface="Gill Sans MT"/>
                <a:cs typeface="Gill Sans MT"/>
              </a:rPr>
              <a:t>Criação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017000" y="2757170"/>
            <a:ext cx="237172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Desenvolver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14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esboço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cubra 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pontos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essenciais,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14" dirty="0">
                <a:solidFill>
                  <a:srgbClr val="4A5462"/>
                </a:solidFill>
                <a:latin typeface="Trebuchet MS"/>
                <a:cs typeface="Trebuchet MS"/>
              </a:rPr>
              <a:t>mas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adicione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valor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único.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33399" y="3819524"/>
            <a:ext cx="5410200" cy="2590800"/>
            <a:chOff x="533399" y="3819524"/>
            <a:chExt cx="5410200" cy="2590800"/>
          </a:xfrm>
        </p:grpSpPr>
        <p:sp>
          <p:nvSpPr>
            <p:cNvPr id="14" name="object 14"/>
            <p:cNvSpPr/>
            <p:nvPr/>
          </p:nvSpPr>
          <p:spPr>
            <a:xfrm>
              <a:off x="533399" y="3819524"/>
              <a:ext cx="5410200" cy="2590800"/>
            </a:xfrm>
            <a:custGeom>
              <a:avLst/>
              <a:gdLst/>
              <a:ahLst/>
              <a:cxnLst/>
              <a:rect l="l" t="t" r="r" b="b"/>
              <a:pathLst>
                <a:path w="5410200" h="2590800">
                  <a:moveTo>
                    <a:pt x="5339002" y="2590799"/>
                  </a:moveTo>
                  <a:lnTo>
                    <a:pt x="71196" y="2590799"/>
                  </a:lnTo>
                  <a:lnTo>
                    <a:pt x="66241" y="2590311"/>
                  </a:lnTo>
                  <a:lnTo>
                    <a:pt x="29705" y="2575177"/>
                  </a:lnTo>
                  <a:lnTo>
                    <a:pt x="3885" y="2539137"/>
                  </a:lnTo>
                  <a:lnTo>
                    <a:pt x="0" y="2519602"/>
                  </a:lnTo>
                  <a:lnTo>
                    <a:pt x="0" y="25145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39002" y="0"/>
                  </a:lnTo>
                  <a:lnTo>
                    <a:pt x="5380493" y="15621"/>
                  </a:lnTo>
                  <a:lnTo>
                    <a:pt x="5406313" y="51661"/>
                  </a:lnTo>
                  <a:lnTo>
                    <a:pt x="5410199" y="71196"/>
                  </a:lnTo>
                  <a:lnTo>
                    <a:pt x="5410199" y="2519602"/>
                  </a:lnTo>
                  <a:lnTo>
                    <a:pt x="5394577" y="2561093"/>
                  </a:lnTo>
                  <a:lnTo>
                    <a:pt x="5358537" y="2586913"/>
                  </a:lnTo>
                  <a:lnTo>
                    <a:pt x="5343957" y="2590311"/>
                  </a:lnTo>
                  <a:lnTo>
                    <a:pt x="5339002" y="2590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1999" y="4086224"/>
              <a:ext cx="190499" cy="1904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100" y="4044950"/>
            <a:ext cx="1686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Foco </a:t>
            </a:r>
            <a:r>
              <a:rPr sz="1500" b="1" spc="200" dirty="0">
                <a:solidFill>
                  <a:srgbClr val="15803C"/>
                </a:solidFill>
                <a:latin typeface="Gill Sans MT"/>
                <a:cs typeface="Gill Sans MT"/>
              </a:rPr>
              <a:t>da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análise</a:t>
            </a:r>
            <a:endParaRPr sz="1500">
              <a:latin typeface="Gill Sans MT"/>
              <a:cs typeface="Gill Sans M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61999" y="3819524"/>
            <a:ext cx="10896600" cy="2590800"/>
            <a:chOff x="761999" y="3819524"/>
            <a:chExt cx="10896600" cy="259080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9" y="4514849"/>
              <a:ext cx="152399" cy="14287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9" y="4857749"/>
              <a:ext cx="152399" cy="1428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9" y="5200649"/>
              <a:ext cx="152399" cy="1428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1999" y="5543549"/>
              <a:ext cx="152399" cy="142874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267449" y="3819524"/>
              <a:ext cx="5391150" cy="2590800"/>
            </a:xfrm>
            <a:custGeom>
              <a:avLst/>
              <a:gdLst/>
              <a:ahLst/>
              <a:cxnLst/>
              <a:rect l="l" t="t" r="r" b="b"/>
              <a:pathLst>
                <a:path w="5391150" h="2590800">
                  <a:moveTo>
                    <a:pt x="5319952" y="2590799"/>
                  </a:moveTo>
                  <a:lnTo>
                    <a:pt x="53397" y="2590799"/>
                  </a:lnTo>
                  <a:lnTo>
                    <a:pt x="49680" y="2590311"/>
                  </a:lnTo>
                  <a:lnTo>
                    <a:pt x="14084" y="2564942"/>
                  </a:lnTo>
                  <a:lnTo>
                    <a:pt x="365" y="2524557"/>
                  </a:lnTo>
                  <a:lnTo>
                    <a:pt x="0" y="2519602"/>
                  </a:lnTo>
                  <a:lnTo>
                    <a:pt x="0" y="2514599"/>
                  </a:lnTo>
                  <a:lnTo>
                    <a:pt x="0" y="71196"/>
                  </a:lnTo>
                  <a:lnTo>
                    <a:pt x="11715" y="29704"/>
                  </a:lnTo>
                  <a:lnTo>
                    <a:pt x="42320" y="2440"/>
                  </a:lnTo>
                  <a:lnTo>
                    <a:pt x="53397" y="0"/>
                  </a:lnTo>
                  <a:lnTo>
                    <a:pt x="5319952" y="0"/>
                  </a:lnTo>
                  <a:lnTo>
                    <a:pt x="5361443" y="15621"/>
                  </a:lnTo>
                  <a:lnTo>
                    <a:pt x="5387261" y="51661"/>
                  </a:lnTo>
                  <a:lnTo>
                    <a:pt x="5391148" y="71196"/>
                  </a:lnTo>
                  <a:lnTo>
                    <a:pt x="5391148" y="2519602"/>
                  </a:lnTo>
                  <a:lnTo>
                    <a:pt x="5375526" y="2561093"/>
                  </a:lnTo>
                  <a:lnTo>
                    <a:pt x="5339486" y="2586913"/>
                  </a:lnTo>
                  <a:lnTo>
                    <a:pt x="5324907" y="2590311"/>
                  </a:lnTo>
                  <a:lnTo>
                    <a:pt x="5319952" y="25907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248399" y="3819802"/>
              <a:ext cx="70485" cy="2590800"/>
            </a:xfrm>
            <a:custGeom>
              <a:avLst/>
              <a:gdLst/>
              <a:ahLst/>
              <a:cxnLst/>
              <a:rect l="l" t="t" r="r" b="b"/>
              <a:pathLst>
                <a:path w="70485" h="2590800">
                  <a:moveTo>
                    <a:pt x="70450" y="2590244"/>
                  </a:moveTo>
                  <a:lnTo>
                    <a:pt x="33857" y="2577690"/>
                  </a:lnTo>
                  <a:lnTo>
                    <a:pt x="5800" y="2543481"/>
                  </a:lnTo>
                  <a:lnTo>
                    <a:pt x="0" y="2514322"/>
                  </a:lnTo>
                  <a:lnTo>
                    <a:pt x="0" y="75922"/>
                  </a:lnTo>
                  <a:lnTo>
                    <a:pt x="12829" y="33579"/>
                  </a:lnTo>
                  <a:lnTo>
                    <a:pt x="47038" y="5522"/>
                  </a:lnTo>
                  <a:lnTo>
                    <a:pt x="70449" y="0"/>
                  </a:lnTo>
                  <a:lnTo>
                    <a:pt x="66287" y="1655"/>
                  </a:lnTo>
                  <a:lnTo>
                    <a:pt x="56951" y="9389"/>
                  </a:lnTo>
                  <a:lnTo>
                    <a:pt x="40999" y="46761"/>
                  </a:lnTo>
                  <a:lnTo>
                    <a:pt x="38100" y="75922"/>
                  </a:lnTo>
                  <a:lnTo>
                    <a:pt x="38100" y="2514322"/>
                  </a:lnTo>
                  <a:lnTo>
                    <a:pt x="44515" y="2556663"/>
                  </a:lnTo>
                  <a:lnTo>
                    <a:pt x="66287" y="2588588"/>
                  </a:lnTo>
                  <a:lnTo>
                    <a:pt x="70450" y="2590244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5099" y="5191125"/>
              <a:ext cx="4914900" cy="990600"/>
            </a:xfrm>
            <a:custGeom>
              <a:avLst/>
              <a:gdLst/>
              <a:ahLst/>
              <a:cxnLst/>
              <a:rect l="l" t="t" r="r" b="b"/>
              <a:pathLst>
                <a:path w="4914900" h="990600">
                  <a:moveTo>
                    <a:pt x="4861501" y="990599"/>
                  </a:moveTo>
                  <a:lnTo>
                    <a:pt x="53397" y="990599"/>
                  </a:lnTo>
                  <a:lnTo>
                    <a:pt x="49680" y="990233"/>
                  </a:lnTo>
                  <a:lnTo>
                    <a:pt x="14084" y="971206"/>
                  </a:lnTo>
                  <a:lnTo>
                    <a:pt x="0" y="937201"/>
                  </a:lnTo>
                  <a:lnTo>
                    <a:pt x="0" y="933449"/>
                  </a:lnTo>
                  <a:lnTo>
                    <a:pt x="0" y="53396"/>
                  </a:lnTo>
                  <a:lnTo>
                    <a:pt x="19391" y="14084"/>
                  </a:lnTo>
                  <a:lnTo>
                    <a:pt x="53397" y="0"/>
                  </a:lnTo>
                  <a:lnTo>
                    <a:pt x="4861501" y="0"/>
                  </a:lnTo>
                  <a:lnTo>
                    <a:pt x="4900814" y="19391"/>
                  </a:lnTo>
                  <a:lnTo>
                    <a:pt x="4914898" y="53396"/>
                  </a:lnTo>
                  <a:lnTo>
                    <a:pt x="4914898" y="937201"/>
                  </a:lnTo>
                  <a:lnTo>
                    <a:pt x="4895505" y="976513"/>
                  </a:lnTo>
                  <a:lnTo>
                    <a:pt x="4865217" y="990233"/>
                  </a:lnTo>
                  <a:lnTo>
                    <a:pt x="4861501" y="9905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5099" y="4086224"/>
              <a:ext cx="219074" cy="19049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977900" y="4464050"/>
            <a:ext cx="1841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Cabeçalhos</a:t>
            </a:r>
            <a:r>
              <a:rPr sz="120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subtítulos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77900" y="4806950"/>
            <a:ext cx="1753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Contagem</a:t>
            </a:r>
            <a:r>
              <a:rPr sz="120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palavras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77900" y="5149850"/>
            <a:ext cx="1433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Tópicos</a:t>
            </a:r>
            <a:r>
              <a:rPr sz="1200" spc="2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abordados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7900" y="5492750"/>
            <a:ext cx="1551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Formato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estrutura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835775" y="4044950"/>
            <a:ext cx="29781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Prompt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20" dirty="0">
                <a:solidFill>
                  <a:srgbClr val="15803C"/>
                </a:solidFill>
                <a:latin typeface="Gill Sans MT"/>
                <a:cs typeface="Gill Sans MT"/>
              </a:rPr>
              <a:t>útil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65" dirty="0">
                <a:solidFill>
                  <a:srgbClr val="15803C"/>
                </a:solidFill>
                <a:latin typeface="Gill Sans MT"/>
                <a:cs typeface="Gill Sans MT"/>
              </a:rPr>
              <a:t>para</a:t>
            </a:r>
            <a:r>
              <a:rPr sz="15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40" dirty="0">
                <a:solidFill>
                  <a:srgbClr val="15803C"/>
                </a:solidFill>
                <a:latin typeface="Gill Sans MT"/>
                <a:cs typeface="Gill Sans MT"/>
              </a:rPr>
              <a:t>o</a:t>
            </a: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55" dirty="0">
                <a:solidFill>
                  <a:srgbClr val="15803C"/>
                </a:solidFill>
                <a:latin typeface="Gill Sans MT"/>
                <a:cs typeface="Gill Sans MT"/>
              </a:rPr>
              <a:t>ChatGPT</a:t>
            </a:r>
            <a:endParaRPr sz="1500">
              <a:latin typeface="Gill Sans MT"/>
              <a:cs typeface="Gill Sans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02400" y="4434390"/>
            <a:ext cx="470598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95"/>
              </a:spcBef>
            </a:pPr>
            <a:r>
              <a:rPr sz="1050" i="1" spc="65" dirty="0">
                <a:solidFill>
                  <a:srgbClr val="4A5462"/>
                </a:solidFill>
                <a:latin typeface="Trebuchet MS"/>
                <a:cs typeface="Trebuchet MS"/>
              </a:rPr>
              <a:t>"Analise</a:t>
            </a:r>
            <a:r>
              <a:rPr sz="1050" i="1" spc="11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este</a:t>
            </a:r>
            <a:r>
              <a:rPr sz="1050" i="1" spc="114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6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i="1" spc="114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7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i="1" spc="11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10" dirty="0">
                <a:solidFill>
                  <a:srgbClr val="4A5462"/>
                </a:solidFill>
                <a:latin typeface="Trebuchet MS"/>
                <a:cs typeface="Trebuchet MS"/>
              </a:rPr>
              <a:t>extraia</a:t>
            </a:r>
            <a:r>
              <a:rPr sz="1050" i="1" spc="114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9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050" i="1" spc="114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10" dirty="0">
                <a:solidFill>
                  <a:srgbClr val="4A5462"/>
                </a:solidFill>
                <a:latin typeface="Trebuchet MS"/>
                <a:cs typeface="Trebuchet MS"/>
              </a:rPr>
              <a:t>principais</a:t>
            </a:r>
            <a:r>
              <a:rPr sz="1050" i="1" spc="11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10" dirty="0">
                <a:solidFill>
                  <a:srgbClr val="4A5462"/>
                </a:solidFill>
                <a:latin typeface="Trebuchet MS"/>
                <a:cs typeface="Trebuchet MS"/>
              </a:rPr>
              <a:t>tópicos,</a:t>
            </a:r>
            <a:r>
              <a:rPr sz="1050" i="1" spc="114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palavras-chave </a:t>
            </a:r>
            <a:r>
              <a:rPr sz="1050" i="1" spc="75" dirty="0">
                <a:solidFill>
                  <a:srgbClr val="4A5462"/>
                </a:solidFill>
                <a:latin typeface="Trebuchet MS"/>
                <a:cs typeface="Trebuchet MS"/>
              </a:rPr>
              <a:t>LSI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7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50" dirty="0">
                <a:solidFill>
                  <a:srgbClr val="4A5462"/>
                </a:solidFill>
                <a:latin typeface="Trebuchet MS"/>
                <a:cs typeface="Trebuchet MS"/>
              </a:rPr>
              <a:t>entidades.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20" dirty="0">
                <a:solidFill>
                  <a:srgbClr val="4A5462"/>
                </a:solidFill>
                <a:latin typeface="Trebuchet MS"/>
                <a:cs typeface="Trebuchet MS"/>
              </a:rPr>
              <a:t>[Cole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6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70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20" dirty="0">
                <a:solidFill>
                  <a:srgbClr val="4A5462"/>
                </a:solidFill>
                <a:latin typeface="Trebuchet MS"/>
                <a:cs typeface="Trebuchet MS"/>
              </a:rPr>
              <a:t>concorrente].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20" dirty="0">
                <a:solidFill>
                  <a:srgbClr val="4A5462"/>
                </a:solidFill>
                <a:latin typeface="Trebuchet MS"/>
                <a:cs typeface="Trebuchet MS"/>
              </a:rPr>
              <a:t>Crie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105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85" dirty="0">
                <a:solidFill>
                  <a:srgbClr val="4A5462"/>
                </a:solidFill>
                <a:latin typeface="Trebuchet MS"/>
                <a:cs typeface="Trebuchet MS"/>
              </a:rPr>
              <a:t>esboço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55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050" i="1" spc="6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i="1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i="1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60" dirty="0">
                <a:solidFill>
                  <a:srgbClr val="4A5462"/>
                </a:solidFill>
                <a:latin typeface="Trebuchet MS"/>
                <a:cs typeface="Trebuchet MS"/>
              </a:rPr>
              <a:t>cubra</a:t>
            </a:r>
            <a:r>
              <a:rPr sz="1050" i="1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105" dirty="0">
                <a:solidFill>
                  <a:srgbClr val="4A5462"/>
                </a:solidFill>
                <a:latin typeface="Trebuchet MS"/>
                <a:cs typeface="Trebuchet MS"/>
              </a:rPr>
              <a:t>esses</a:t>
            </a:r>
            <a:r>
              <a:rPr sz="1050" i="1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4A5462"/>
                </a:solidFill>
                <a:latin typeface="Trebuchet MS"/>
                <a:cs typeface="Trebuchet MS"/>
              </a:rPr>
              <a:t>tópicos,</a:t>
            </a:r>
            <a:r>
              <a:rPr sz="1050" i="1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114" dirty="0">
                <a:solidFill>
                  <a:srgbClr val="4A5462"/>
                </a:solidFill>
                <a:latin typeface="Trebuchet MS"/>
                <a:cs typeface="Trebuchet MS"/>
              </a:rPr>
              <a:t>mas</a:t>
            </a:r>
            <a:r>
              <a:rPr sz="1050" i="1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50" dirty="0">
                <a:solidFill>
                  <a:srgbClr val="4A5462"/>
                </a:solidFill>
                <a:latin typeface="Trebuchet MS"/>
                <a:cs typeface="Trebuchet MS"/>
              </a:rPr>
              <a:t>adicione</a:t>
            </a:r>
            <a:r>
              <a:rPr sz="1050" i="1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dirty="0">
                <a:solidFill>
                  <a:srgbClr val="4A5462"/>
                </a:solidFill>
                <a:latin typeface="Trebuchet MS"/>
                <a:cs typeface="Trebuchet MS"/>
              </a:rPr>
              <a:t>valor</a:t>
            </a:r>
            <a:r>
              <a:rPr sz="1050" i="1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i="1" spc="40" dirty="0">
                <a:solidFill>
                  <a:srgbClr val="4A5462"/>
                </a:solidFill>
                <a:latin typeface="Trebuchet MS"/>
                <a:cs typeface="Trebuchet MS"/>
              </a:rPr>
              <a:t>único."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32" name="object 3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629400" y="5343524"/>
            <a:ext cx="95249" cy="123824"/>
          </a:xfrm>
          <a:prstGeom prst="rect">
            <a:avLst/>
          </a:prstGeom>
        </p:spPr>
      </p:pic>
      <p:sp>
        <p:nvSpPr>
          <p:cNvPr id="33" name="object 33"/>
          <p:cNvSpPr txBox="1"/>
          <p:nvPr/>
        </p:nvSpPr>
        <p:spPr>
          <a:xfrm>
            <a:off x="6616700" y="5271769"/>
            <a:ext cx="4594860" cy="7874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340"/>
              </a:spcBef>
            </a:pPr>
            <a:r>
              <a:rPr sz="1050" spc="65" dirty="0">
                <a:solidFill>
                  <a:srgbClr val="374050"/>
                </a:solidFill>
                <a:latin typeface="Trebuchet MS"/>
                <a:cs typeface="Trebuchet MS"/>
              </a:rPr>
              <a:t>Este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374050"/>
                </a:solidFill>
                <a:latin typeface="Trebuchet MS"/>
                <a:cs typeface="Trebuchet MS"/>
              </a:rPr>
              <a:t>prompt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374050"/>
                </a:solidFill>
                <a:latin typeface="Trebuchet MS"/>
                <a:cs typeface="Trebuchet MS"/>
              </a:rPr>
              <a:t>permite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374050"/>
                </a:solidFill>
                <a:latin typeface="Trebuchet MS"/>
                <a:cs typeface="Trebuchet MS"/>
              </a:rPr>
              <a:t>crie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114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374050"/>
                </a:solidFill>
                <a:latin typeface="Trebuchet MS"/>
                <a:cs typeface="Trebuchet MS"/>
              </a:rPr>
              <a:t>roteiro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374050"/>
                </a:solidFill>
                <a:latin typeface="Trebuchet MS"/>
                <a:cs typeface="Trebuchet MS"/>
              </a:rPr>
              <a:t>detalhado,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9000"/>
              </a:lnSpc>
            </a:pPr>
            <a:r>
              <a:rPr sz="1050" spc="65" dirty="0">
                <a:solidFill>
                  <a:srgbClr val="374050"/>
                </a:solidFill>
                <a:latin typeface="Trebuchet MS"/>
                <a:cs typeface="Trebuchet MS"/>
              </a:rPr>
              <a:t>garantindo</a:t>
            </a:r>
            <a:r>
              <a:rPr sz="1050" spc="2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0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0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374050"/>
                </a:solidFill>
                <a:latin typeface="Trebuchet MS"/>
                <a:cs typeface="Trebuchet MS"/>
              </a:rPr>
              <a:t>novo</a:t>
            </a:r>
            <a:r>
              <a:rPr sz="10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374050"/>
                </a:solidFill>
                <a:latin typeface="Trebuchet MS"/>
                <a:cs typeface="Trebuchet MS"/>
              </a:rPr>
              <a:t>conteúdo</a:t>
            </a:r>
            <a:r>
              <a:rPr sz="1050" spc="2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374050"/>
                </a:solidFill>
                <a:latin typeface="Trebuchet MS"/>
                <a:cs typeface="Trebuchet MS"/>
              </a:rPr>
              <a:t>não</a:t>
            </a:r>
            <a:r>
              <a:rPr sz="10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374050"/>
                </a:solidFill>
                <a:latin typeface="Trebuchet MS"/>
                <a:cs typeface="Trebuchet MS"/>
              </a:rPr>
              <a:t>apenas</a:t>
            </a:r>
            <a:r>
              <a:rPr sz="10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cubra</a:t>
            </a:r>
            <a:r>
              <a:rPr sz="10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95" dirty="0">
                <a:solidFill>
                  <a:srgbClr val="374050"/>
                </a:solidFill>
                <a:latin typeface="Trebuchet MS"/>
                <a:cs typeface="Trebuchet MS"/>
              </a:rPr>
              <a:t>os</a:t>
            </a:r>
            <a:r>
              <a:rPr sz="1050" spc="2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374050"/>
                </a:solidFill>
                <a:latin typeface="Trebuchet MS"/>
                <a:cs typeface="Trebuchet MS"/>
              </a:rPr>
              <a:t>pontos </a:t>
            </a:r>
            <a:r>
              <a:rPr sz="1050" spc="55" dirty="0">
                <a:solidFill>
                  <a:srgbClr val="374050"/>
                </a:solidFill>
                <a:latin typeface="Trebuchet MS"/>
                <a:cs typeface="Trebuchet MS"/>
              </a:rPr>
              <a:t>essenciais,</a:t>
            </a:r>
            <a:r>
              <a:rPr sz="10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114" dirty="0">
                <a:solidFill>
                  <a:srgbClr val="374050"/>
                </a:solidFill>
                <a:latin typeface="Trebuchet MS"/>
                <a:cs typeface="Trebuchet MS"/>
              </a:rPr>
              <a:t>mas</a:t>
            </a:r>
            <a:r>
              <a:rPr sz="10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374050"/>
                </a:solidFill>
                <a:latin typeface="Trebuchet MS"/>
                <a:cs typeface="Trebuchet MS"/>
              </a:rPr>
              <a:t>também</a:t>
            </a:r>
            <a:r>
              <a:rPr sz="10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374050"/>
                </a:solidFill>
                <a:latin typeface="Trebuchet MS"/>
                <a:cs typeface="Trebuchet MS"/>
              </a:rPr>
              <a:t>adicione</a:t>
            </a:r>
            <a:r>
              <a:rPr sz="10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100" dirty="0">
                <a:solidFill>
                  <a:srgbClr val="374050"/>
                </a:solidFill>
                <a:latin typeface="Trebuchet MS"/>
                <a:cs typeface="Trebuchet MS"/>
              </a:rPr>
              <a:t>"ganho</a:t>
            </a:r>
            <a:r>
              <a:rPr sz="10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0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374050"/>
                </a:solidFill>
                <a:latin typeface="Trebuchet MS"/>
                <a:cs typeface="Trebuchet MS"/>
              </a:rPr>
              <a:t>informação"</a:t>
            </a:r>
            <a:r>
              <a:rPr sz="10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135" dirty="0">
                <a:solidFill>
                  <a:srgbClr val="374050"/>
                </a:solidFill>
                <a:latin typeface="Trebuchet MS"/>
                <a:cs typeface="Trebuchet MS"/>
              </a:rPr>
              <a:t>–</a:t>
            </a:r>
            <a:r>
              <a:rPr sz="10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114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0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374050"/>
                </a:solidFill>
                <a:latin typeface="Trebuchet MS"/>
                <a:cs typeface="Trebuchet MS"/>
              </a:rPr>
              <a:t>fator </a:t>
            </a:r>
            <a:r>
              <a:rPr sz="1050" spc="65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05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374050"/>
                </a:solidFill>
                <a:latin typeface="Trebuchet MS"/>
                <a:cs typeface="Trebuchet MS"/>
              </a:rPr>
              <a:t>ranqueamento</a:t>
            </a:r>
            <a:r>
              <a:rPr sz="10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374050"/>
                </a:solidFill>
                <a:latin typeface="Trebuchet MS"/>
                <a:cs typeface="Trebuchet MS"/>
              </a:rPr>
              <a:t>crucial.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533399" y="2143124"/>
            <a:ext cx="2781300" cy="1371600"/>
            <a:chOff x="533399" y="2143124"/>
            <a:chExt cx="2781300" cy="1371600"/>
          </a:xfrm>
        </p:grpSpPr>
        <p:sp>
          <p:nvSpPr>
            <p:cNvPr id="35" name="object 35"/>
            <p:cNvSpPr/>
            <p:nvPr/>
          </p:nvSpPr>
          <p:spPr>
            <a:xfrm>
              <a:off x="533399" y="2143124"/>
              <a:ext cx="2781300" cy="1371600"/>
            </a:xfrm>
            <a:custGeom>
              <a:avLst/>
              <a:gdLst/>
              <a:ahLst/>
              <a:cxnLst/>
              <a:rect l="l" t="t" r="r" b="b"/>
              <a:pathLst>
                <a:path w="2781300" h="1371600">
                  <a:moveTo>
                    <a:pt x="2710103" y="1371599"/>
                  </a:moveTo>
                  <a:lnTo>
                    <a:pt x="71196" y="1371599"/>
                  </a:lnTo>
                  <a:lnTo>
                    <a:pt x="66241" y="1371111"/>
                  </a:lnTo>
                  <a:lnTo>
                    <a:pt x="29705" y="1355977"/>
                  </a:lnTo>
                  <a:lnTo>
                    <a:pt x="3885" y="1319937"/>
                  </a:lnTo>
                  <a:lnTo>
                    <a:pt x="0" y="1300403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3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300403"/>
                  </a:lnTo>
                  <a:lnTo>
                    <a:pt x="2765677" y="1341893"/>
                  </a:lnTo>
                  <a:lnTo>
                    <a:pt x="2729637" y="1367713"/>
                  </a:lnTo>
                  <a:lnTo>
                    <a:pt x="2715058" y="1371111"/>
                  </a:lnTo>
                  <a:lnTo>
                    <a:pt x="2710103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5799" y="2295524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60" y="374439"/>
                  </a:lnTo>
                  <a:lnTo>
                    <a:pt x="67731" y="355316"/>
                  </a:lnTo>
                  <a:lnTo>
                    <a:pt x="34591" y="325282"/>
                  </a:lnTo>
                  <a:lnTo>
                    <a:pt x="11600" y="286920"/>
                  </a:lnTo>
                  <a:lnTo>
                    <a:pt x="732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60" y="108159"/>
                  </a:lnTo>
                  <a:lnTo>
                    <a:pt x="25683" y="67730"/>
                  </a:lnTo>
                  <a:lnTo>
                    <a:pt x="55717" y="34591"/>
                  </a:lnTo>
                  <a:lnTo>
                    <a:pt x="94078" y="11600"/>
                  </a:lnTo>
                  <a:lnTo>
                    <a:pt x="137462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9" y="272839"/>
                  </a:lnTo>
                  <a:lnTo>
                    <a:pt x="279115" y="313268"/>
                  </a:lnTo>
                  <a:lnTo>
                    <a:pt x="249082" y="346407"/>
                  </a:lnTo>
                  <a:lnTo>
                    <a:pt x="210720" y="369399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1999" y="2409824"/>
              <a:ext cx="152399" cy="142874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1092200" y="2359025"/>
            <a:ext cx="89090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55" dirty="0">
                <a:solidFill>
                  <a:srgbClr val="15803C"/>
                </a:solidFill>
                <a:latin typeface="Gill Sans MT"/>
                <a:cs typeface="Gill Sans MT"/>
              </a:rPr>
              <a:t>Pesquisa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73099" y="2757170"/>
            <a:ext cx="2353310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9000"/>
              </a:lnSpc>
              <a:spcBef>
                <a:spcPts val="100"/>
              </a:spcBef>
            </a:pP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Pesquisar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palavra-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chave-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alvo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no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Google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analisar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os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três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primeiros resultados.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314699" y="2143124"/>
            <a:ext cx="2781300" cy="1371600"/>
            <a:chOff x="3314699" y="2143124"/>
            <a:chExt cx="2781300" cy="1371600"/>
          </a:xfrm>
        </p:grpSpPr>
        <p:sp>
          <p:nvSpPr>
            <p:cNvPr id="41" name="object 41"/>
            <p:cNvSpPr/>
            <p:nvPr/>
          </p:nvSpPr>
          <p:spPr>
            <a:xfrm>
              <a:off x="3314700" y="2819399"/>
              <a:ext cx="285750" cy="19050"/>
            </a:xfrm>
            <a:custGeom>
              <a:avLst/>
              <a:gdLst/>
              <a:ahLst/>
              <a:cxnLst/>
              <a:rect l="l" t="t" r="r" b="b"/>
              <a:pathLst>
                <a:path w="285750" h="19050">
                  <a:moveTo>
                    <a:pt x="28574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285749" y="0"/>
                  </a:lnTo>
                  <a:lnTo>
                    <a:pt x="285749" y="1904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14699" y="2143124"/>
              <a:ext cx="2781300" cy="1371600"/>
            </a:xfrm>
            <a:custGeom>
              <a:avLst/>
              <a:gdLst/>
              <a:ahLst/>
              <a:cxnLst/>
              <a:rect l="l" t="t" r="r" b="b"/>
              <a:pathLst>
                <a:path w="2781300" h="1371600">
                  <a:moveTo>
                    <a:pt x="2710103" y="1371599"/>
                  </a:moveTo>
                  <a:lnTo>
                    <a:pt x="71196" y="1371599"/>
                  </a:lnTo>
                  <a:lnTo>
                    <a:pt x="66241" y="1371111"/>
                  </a:lnTo>
                  <a:lnTo>
                    <a:pt x="29705" y="1355977"/>
                  </a:lnTo>
                  <a:lnTo>
                    <a:pt x="3885" y="1319937"/>
                  </a:lnTo>
                  <a:lnTo>
                    <a:pt x="0" y="1300403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3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300403"/>
                  </a:lnTo>
                  <a:lnTo>
                    <a:pt x="2765677" y="1341893"/>
                  </a:lnTo>
                  <a:lnTo>
                    <a:pt x="2729637" y="1367713"/>
                  </a:lnTo>
                  <a:lnTo>
                    <a:pt x="2715058" y="1371111"/>
                  </a:lnTo>
                  <a:lnTo>
                    <a:pt x="2710103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67099" y="2295524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9" y="374439"/>
                  </a:lnTo>
                  <a:lnTo>
                    <a:pt x="67730" y="355316"/>
                  </a:lnTo>
                  <a:lnTo>
                    <a:pt x="34591" y="325282"/>
                  </a:lnTo>
                  <a:lnTo>
                    <a:pt x="11600" y="286920"/>
                  </a:lnTo>
                  <a:lnTo>
                    <a:pt x="731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60" y="108159"/>
                  </a:lnTo>
                  <a:lnTo>
                    <a:pt x="25683" y="67730"/>
                  </a:lnTo>
                  <a:lnTo>
                    <a:pt x="55716" y="34591"/>
                  </a:lnTo>
                  <a:lnTo>
                    <a:pt x="94078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8" y="272839"/>
                  </a:lnTo>
                  <a:lnTo>
                    <a:pt x="279115" y="313268"/>
                  </a:lnTo>
                  <a:lnTo>
                    <a:pt x="249082" y="346407"/>
                  </a:lnTo>
                  <a:lnTo>
                    <a:pt x="210720" y="369399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43300" y="2409824"/>
              <a:ext cx="152399" cy="142874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873500" y="2359025"/>
            <a:ext cx="73215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20" dirty="0">
                <a:solidFill>
                  <a:srgbClr val="15803C"/>
                </a:solidFill>
                <a:latin typeface="Gill Sans MT"/>
                <a:cs typeface="Gill Sans MT"/>
              </a:rPr>
              <a:t>Análise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454400" y="2757170"/>
            <a:ext cx="2215515" cy="59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Focar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em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cabeçalhos,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subtítulos,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contagem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palavras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tópicos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abordados.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95998" y="2238374"/>
            <a:ext cx="2781300" cy="1181100"/>
            <a:chOff x="6095998" y="2238374"/>
            <a:chExt cx="2781300" cy="1181100"/>
          </a:xfrm>
        </p:grpSpPr>
        <p:sp>
          <p:nvSpPr>
            <p:cNvPr id="48" name="object 48"/>
            <p:cNvSpPr/>
            <p:nvPr/>
          </p:nvSpPr>
          <p:spPr>
            <a:xfrm>
              <a:off x="6095999" y="2819399"/>
              <a:ext cx="285750" cy="19050"/>
            </a:xfrm>
            <a:custGeom>
              <a:avLst/>
              <a:gdLst/>
              <a:ahLst/>
              <a:cxnLst/>
              <a:rect l="l" t="t" r="r" b="b"/>
              <a:pathLst>
                <a:path w="285750" h="19050">
                  <a:moveTo>
                    <a:pt x="28574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285749" y="0"/>
                  </a:lnTo>
                  <a:lnTo>
                    <a:pt x="285749" y="1904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6095998" y="2238374"/>
              <a:ext cx="2781300" cy="1181100"/>
            </a:xfrm>
            <a:custGeom>
              <a:avLst/>
              <a:gdLst/>
              <a:ahLst/>
              <a:cxnLst/>
              <a:rect l="l" t="t" r="r" b="b"/>
              <a:pathLst>
                <a:path w="2781300" h="1181100">
                  <a:moveTo>
                    <a:pt x="2710102" y="1181099"/>
                  </a:moveTo>
                  <a:lnTo>
                    <a:pt x="71196" y="1181099"/>
                  </a:lnTo>
                  <a:lnTo>
                    <a:pt x="66241" y="1180611"/>
                  </a:lnTo>
                  <a:lnTo>
                    <a:pt x="29705" y="1165478"/>
                  </a:lnTo>
                  <a:lnTo>
                    <a:pt x="3885" y="1129437"/>
                  </a:lnTo>
                  <a:lnTo>
                    <a:pt x="0" y="1109903"/>
                  </a:lnTo>
                  <a:lnTo>
                    <a:pt x="0" y="11048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2" y="0"/>
                  </a:lnTo>
                  <a:lnTo>
                    <a:pt x="2751592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109903"/>
                  </a:lnTo>
                  <a:lnTo>
                    <a:pt x="2765677" y="1151394"/>
                  </a:lnTo>
                  <a:lnTo>
                    <a:pt x="2729637" y="1177213"/>
                  </a:lnTo>
                  <a:lnTo>
                    <a:pt x="2715057" y="1180611"/>
                  </a:lnTo>
                  <a:lnTo>
                    <a:pt x="2710102" y="118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48399" y="2390774"/>
              <a:ext cx="323850" cy="381000"/>
            </a:xfrm>
            <a:custGeom>
              <a:avLst/>
              <a:gdLst/>
              <a:ahLst/>
              <a:cxnLst/>
              <a:rect l="l" t="t" r="r" b="b"/>
              <a:pathLst>
                <a:path w="323850" h="381000">
                  <a:moveTo>
                    <a:pt x="161924" y="380999"/>
                  </a:moveTo>
                  <a:lnTo>
                    <a:pt x="122570" y="376145"/>
                  </a:lnTo>
                  <a:lnTo>
                    <a:pt x="85592" y="361881"/>
                  </a:lnTo>
                  <a:lnTo>
                    <a:pt x="53188" y="339060"/>
                  </a:lnTo>
                  <a:lnTo>
                    <a:pt x="27289" y="309035"/>
                  </a:lnTo>
                  <a:lnTo>
                    <a:pt x="9460" y="273616"/>
                  </a:lnTo>
                  <a:lnTo>
                    <a:pt x="777" y="234946"/>
                  </a:lnTo>
                  <a:lnTo>
                    <a:pt x="0" y="219074"/>
                  </a:lnTo>
                  <a:lnTo>
                    <a:pt x="0" y="161924"/>
                  </a:lnTo>
                  <a:lnTo>
                    <a:pt x="4852" y="122570"/>
                  </a:lnTo>
                  <a:lnTo>
                    <a:pt x="19117" y="85592"/>
                  </a:lnTo>
                  <a:lnTo>
                    <a:pt x="41938" y="53188"/>
                  </a:lnTo>
                  <a:lnTo>
                    <a:pt x="71963" y="27289"/>
                  </a:lnTo>
                  <a:lnTo>
                    <a:pt x="107382" y="9461"/>
                  </a:lnTo>
                  <a:lnTo>
                    <a:pt x="146053" y="777"/>
                  </a:lnTo>
                  <a:lnTo>
                    <a:pt x="161924" y="0"/>
                  </a:lnTo>
                  <a:lnTo>
                    <a:pt x="169879" y="194"/>
                  </a:lnTo>
                  <a:lnTo>
                    <a:pt x="208928" y="6970"/>
                  </a:lnTo>
                  <a:lnTo>
                    <a:pt x="245161" y="23031"/>
                  </a:lnTo>
                  <a:lnTo>
                    <a:pt x="276422" y="47426"/>
                  </a:lnTo>
                  <a:lnTo>
                    <a:pt x="300818" y="78686"/>
                  </a:lnTo>
                  <a:lnTo>
                    <a:pt x="316879" y="114919"/>
                  </a:lnTo>
                  <a:lnTo>
                    <a:pt x="323655" y="153970"/>
                  </a:lnTo>
                  <a:lnTo>
                    <a:pt x="323849" y="161924"/>
                  </a:lnTo>
                  <a:lnTo>
                    <a:pt x="323849" y="219074"/>
                  </a:lnTo>
                  <a:lnTo>
                    <a:pt x="318995" y="258428"/>
                  </a:lnTo>
                  <a:lnTo>
                    <a:pt x="304731" y="295406"/>
                  </a:lnTo>
                  <a:lnTo>
                    <a:pt x="281909" y="327810"/>
                  </a:lnTo>
                  <a:lnTo>
                    <a:pt x="251884" y="353710"/>
                  </a:lnTo>
                  <a:lnTo>
                    <a:pt x="216465" y="371538"/>
                  </a:lnTo>
                  <a:lnTo>
                    <a:pt x="177796" y="380222"/>
                  </a:lnTo>
                  <a:lnTo>
                    <a:pt x="161924" y="3809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24599" y="2495549"/>
              <a:ext cx="171449" cy="152399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6673850" y="2454275"/>
            <a:ext cx="93789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14" dirty="0">
                <a:solidFill>
                  <a:srgbClr val="15803C"/>
                </a:solidFill>
                <a:latin typeface="Gill Sans MT"/>
                <a:cs typeface="Gill Sans MT"/>
              </a:rPr>
              <a:t>Estrutura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235699" y="2852420"/>
            <a:ext cx="24885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000"/>
              </a:lnSpc>
              <a:spcBef>
                <a:spcPts val="100"/>
              </a:spcBef>
            </a:pP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Mapear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estrutura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profundidade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Google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considera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relevantes.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533400" y="2819399"/>
            <a:ext cx="8629650" cy="3933825"/>
            <a:chOff x="533400" y="2819399"/>
            <a:chExt cx="8629650" cy="3933825"/>
          </a:xfrm>
        </p:grpSpPr>
        <p:sp>
          <p:nvSpPr>
            <p:cNvPr id="55" name="object 55"/>
            <p:cNvSpPr/>
            <p:nvPr/>
          </p:nvSpPr>
          <p:spPr>
            <a:xfrm>
              <a:off x="8877300" y="2819399"/>
              <a:ext cx="285750" cy="19050"/>
            </a:xfrm>
            <a:custGeom>
              <a:avLst/>
              <a:gdLst/>
              <a:ahLst/>
              <a:cxnLst/>
              <a:rect l="l" t="t" r="r" b="b"/>
              <a:pathLst>
                <a:path w="285750" h="19050">
                  <a:moveTo>
                    <a:pt x="28574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285749" y="0"/>
                  </a:lnTo>
                  <a:lnTo>
                    <a:pt x="285749" y="1904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33400" y="6600824"/>
              <a:ext cx="104774" cy="152399"/>
            </a:xfrm>
            <a:prstGeom prst="rect">
              <a:avLst/>
            </a:prstGeom>
          </p:spPr>
        </p:pic>
      </p:grpSp>
      <p:sp>
        <p:nvSpPr>
          <p:cNvPr id="57" name="object 57"/>
          <p:cNvSpPr txBox="1"/>
          <p:nvPr/>
        </p:nvSpPr>
        <p:spPr>
          <a:xfrm>
            <a:off x="711199" y="6559550"/>
            <a:ext cx="911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200" spc="100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200" spc="85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8029575"/>
            <a:chOff x="0" y="0"/>
            <a:chExt cx="12192000" cy="80295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80295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215" dirty="0"/>
              <a:t>Passo</a:t>
            </a:r>
            <a:r>
              <a:rPr spc="65" dirty="0"/>
              <a:t> </a:t>
            </a:r>
            <a:r>
              <a:rPr spc="120" dirty="0"/>
              <a:t>3:</a:t>
            </a:r>
            <a:r>
              <a:rPr spc="65" dirty="0"/>
              <a:t> </a:t>
            </a:r>
            <a:r>
              <a:rPr spc="165" dirty="0"/>
              <a:t>Criação</a:t>
            </a:r>
            <a:r>
              <a:rPr spc="65" dirty="0"/>
              <a:t> </a:t>
            </a:r>
            <a:r>
              <a:rPr spc="204" dirty="0"/>
              <a:t>de</a:t>
            </a:r>
            <a:r>
              <a:rPr spc="65" dirty="0"/>
              <a:t> </a:t>
            </a:r>
            <a:r>
              <a:rPr spc="175" dirty="0"/>
              <a:t>conteúdo</a:t>
            </a:r>
            <a:r>
              <a:rPr spc="65" dirty="0"/>
              <a:t> </a:t>
            </a:r>
            <a:r>
              <a:rPr spc="150" dirty="0"/>
              <a:t>otimizado</a:t>
            </a:r>
            <a:r>
              <a:rPr spc="65" dirty="0"/>
              <a:t> </a:t>
            </a:r>
            <a:r>
              <a:rPr spc="160" dirty="0"/>
              <a:t>por</a:t>
            </a:r>
            <a:r>
              <a:rPr spc="65" dirty="0"/>
              <a:t> </a:t>
            </a:r>
            <a:r>
              <a:rPr spc="125" dirty="0"/>
              <a:t>IA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259077"/>
            <a:ext cx="10857230" cy="539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9800"/>
              </a:lnSpc>
              <a:spcBef>
                <a:spcPts val="95"/>
              </a:spcBef>
            </a:pPr>
            <a:r>
              <a:rPr sz="1300" spc="135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05" dirty="0">
                <a:solidFill>
                  <a:srgbClr val="374050"/>
                </a:solidFill>
                <a:latin typeface="Trebuchet MS"/>
                <a:cs typeface="Trebuchet MS"/>
              </a:rPr>
              <a:t>chave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90" dirty="0">
                <a:solidFill>
                  <a:srgbClr val="374050"/>
                </a:solidFill>
                <a:latin typeface="Trebuchet MS"/>
                <a:cs typeface="Trebuchet MS"/>
              </a:rPr>
              <a:t>para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374050"/>
                </a:solidFill>
                <a:latin typeface="Trebuchet MS"/>
                <a:cs typeface="Trebuchet MS"/>
              </a:rPr>
              <a:t>criar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85" dirty="0">
                <a:solidFill>
                  <a:srgbClr val="374050"/>
                </a:solidFill>
                <a:latin typeface="Trebuchet MS"/>
                <a:cs typeface="Trebuchet MS"/>
              </a:rPr>
              <a:t>conteúdo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95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dirty="0">
                <a:solidFill>
                  <a:srgbClr val="374050"/>
                </a:solidFill>
                <a:latin typeface="Trebuchet MS"/>
                <a:cs typeface="Trebuchet MS"/>
              </a:rPr>
              <a:t>alta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374050"/>
                </a:solidFill>
                <a:latin typeface="Trebuchet MS"/>
                <a:cs typeface="Trebuchet MS"/>
              </a:rPr>
              <a:t>qualidade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25" dirty="0">
                <a:solidFill>
                  <a:srgbClr val="374050"/>
                </a:solidFill>
                <a:latin typeface="Trebuchet MS"/>
                <a:cs typeface="Trebuchet MS"/>
              </a:rPr>
              <a:t>com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90" dirty="0">
                <a:solidFill>
                  <a:srgbClr val="374050"/>
                </a:solidFill>
                <a:latin typeface="Trebuchet MS"/>
                <a:cs typeface="Trebuchet MS"/>
              </a:rPr>
              <a:t>é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60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85" dirty="0">
                <a:solidFill>
                  <a:srgbClr val="374050"/>
                </a:solidFill>
                <a:latin typeface="Trebuchet MS"/>
                <a:cs typeface="Trebuchet MS"/>
              </a:rPr>
              <a:t>prompt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374050"/>
                </a:solidFill>
                <a:latin typeface="Trebuchet MS"/>
                <a:cs typeface="Trebuchet MS"/>
              </a:rPr>
              <a:t>detalhado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00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374050"/>
                </a:solidFill>
                <a:latin typeface="Trebuchet MS"/>
                <a:cs typeface="Trebuchet MS"/>
              </a:rPr>
              <a:t>direcione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14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75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14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65" dirty="0">
                <a:solidFill>
                  <a:srgbClr val="374050"/>
                </a:solidFill>
                <a:latin typeface="Trebuchet MS"/>
                <a:cs typeface="Trebuchet MS"/>
              </a:rPr>
              <a:t>produzir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60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55" dirty="0">
                <a:solidFill>
                  <a:srgbClr val="374050"/>
                </a:solidFill>
                <a:latin typeface="Trebuchet MS"/>
                <a:cs typeface="Trebuchet MS"/>
              </a:rPr>
              <a:t>texto </a:t>
            </a:r>
            <a:r>
              <a:rPr sz="1300" spc="65" dirty="0">
                <a:solidFill>
                  <a:srgbClr val="374050"/>
                </a:solidFill>
                <a:latin typeface="Trebuchet MS"/>
                <a:cs typeface="Trebuchet MS"/>
              </a:rPr>
              <a:t>autêntico</a:t>
            </a:r>
            <a:r>
              <a:rPr sz="130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40" dirty="0">
                <a:solidFill>
                  <a:srgbClr val="374050"/>
                </a:solidFill>
                <a:latin typeface="Trebuchet MS"/>
                <a:cs typeface="Trebuchet MS"/>
              </a:rPr>
              <a:t>e </a:t>
            </a:r>
            <a:r>
              <a:rPr sz="1300" spc="70" dirty="0">
                <a:solidFill>
                  <a:srgbClr val="374050"/>
                </a:solidFill>
                <a:latin typeface="Trebuchet MS"/>
                <a:cs typeface="Trebuchet MS"/>
              </a:rPr>
              <a:t>envolvente,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00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14" dirty="0">
                <a:solidFill>
                  <a:srgbClr val="374050"/>
                </a:solidFill>
                <a:latin typeface="Trebuchet MS"/>
                <a:cs typeface="Trebuchet MS"/>
              </a:rPr>
              <a:t>soe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20" dirty="0">
                <a:solidFill>
                  <a:srgbClr val="374050"/>
                </a:solidFill>
                <a:latin typeface="Trebuchet MS"/>
                <a:cs typeface="Trebuchet MS"/>
              </a:rPr>
              <a:t>como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20" dirty="0">
                <a:solidFill>
                  <a:srgbClr val="374050"/>
                </a:solidFill>
                <a:latin typeface="Trebuchet MS"/>
                <a:cs typeface="Trebuchet MS"/>
              </a:rPr>
              <a:t>se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85" dirty="0">
                <a:solidFill>
                  <a:srgbClr val="374050"/>
                </a:solidFill>
                <a:latin typeface="Trebuchet MS"/>
                <a:cs typeface="Trebuchet MS"/>
              </a:rPr>
              <a:t>tivesse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85" dirty="0">
                <a:solidFill>
                  <a:srgbClr val="374050"/>
                </a:solidFill>
                <a:latin typeface="Trebuchet MS"/>
                <a:cs typeface="Trebuchet MS"/>
              </a:rPr>
              <a:t>sido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60" dirty="0">
                <a:solidFill>
                  <a:srgbClr val="374050"/>
                </a:solidFill>
                <a:latin typeface="Trebuchet MS"/>
                <a:cs typeface="Trebuchet MS"/>
              </a:rPr>
              <a:t>escrito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80" dirty="0">
                <a:solidFill>
                  <a:srgbClr val="374050"/>
                </a:solidFill>
                <a:latin typeface="Trebuchet MS"/>
                <a:cs typeface="Trebuchet MS"/>
              </a:rPr>
              <a:t>por</a:t>
            </a:r>
            <a:r>
              <a:rPr sz="130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160" dirty="0">
                <a:solidFill>
                  <a:srgbClr val="374050"/>
                </a:solidFill>
                <a:latin typeface="Trebuchet MS"/>
                <a:cs typeface="Trebuchet MS"/>
              </a:rPr>
              <a:t>um</a:t>
            </a:r>
            <a:r>
              <a:rPr sz="130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00" spc="45" dirty="0">
                <a:solidFill>
                  <a:srgbClr val="374050"/>
                </a:solidFill>
                <a:latin typeface="Trebuchet MS"/>
                <a:cs typeface="Trebuchet MS"/>
              </a:rPr>
              <a:t>especialista.</a:t>
            </a:r>
            <a:endParaRPr sz="130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399" y="3533774"/>
            <a:ext cx="11125200" cy="1752600"/>
            <a:chOff x="533399" y="3533774"/>
            <a:chExt cx="11125200" cy="1752600"/>
          </a:xfrm>
        </p:grpSpPr>
        <p:sp>
          <p:nvSpPr>
            <p:cNvPr id="8" name="object 8"/>
            <p:cNvSpPr/>
            <p:nvPr/>
          </p:nvSpPr>
          <p:spPr>
            <a:xfrm>
              <a:off x="552449" y="3533774"/>
              <a:ext cx="11106150" cy="1752600"/>
            </a:xfrm>
            <a:custGeom>
              <a:avLst/>
              <a:gdLst/>
              <a:ahLst/>
              <a:cxnLst/>
              <a:rect l="l" t="t" r="r" b="b"/>
              <a:pathLst>
                <a:path w="11106150" h="1752600">
                  <a:moveTo>
                    <a:pt x="11034952" y="1752599"/>
                  </a:moveTo>
                  <a:lnTo>
                    <a:pt x="0" y="1752599"/>
                  </a:lnTo>
                  <a:lnTo>
                    <a:pt x="0" y="0"/>
                  </a:lnTo>
                  <a:lnTo>
                    <a:pt x="11034952" y="0"/>
                  </a:lnTo>
                  <a:lnTo>
                    <a:pt x="11039906" y="488"/>
                  </a:lnTo>
                  <a:lnTo>
                    <a:pt x="11076442" y="15621"/>
                  </a:lnTo>
                  <a:lnTo>
                    <a:pt x="11102261" y="51661"/>
                  </a:lnTo>
                  <a:lnTo>
                    <a:pt x="11106147" y="71196"/>
                  </a:lnTo>
                  <a:lnTo>
                    <a:pt x="11106147" y="1681403"/>
                  </a:lnTo>
                  <a:lnTo>
                    <a:pt x="11090525" y="1722893"/>
                  </a:lnTo>
                  <a:lnTo>
                    <a:pt x="11054485" y="1748713"/>
                  </a:lnTo>
                  <a:lnTo>
                    <a:pt x="11034952" y="1752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33399" y="3533774"/>
              <a:ext cx="38100" cy="1752600"/>
            </a:xfrm>
            <a:custGeom>
              <a:avLst/>
              <a:gdLst/>
              <a:ahLst/>
              <a:cxnLst/>
              <a:rect l="l" t="t" r="r" b="b"/>
              <a:pathLst>
                <a:path w="38100" h="1752600">
                  <a:moveTo>
                    <a:pt x="38099" y="1752599"/>
                  </a:moveTo>
                  <a:lnTo>
                    <a:pt x="0" y="1752599"/>
                  </a:lnTo>
                  <a:lnTo>
                    <a:pt x="0" y="0"/>
                  </a:lnTo>
                  <a:lnTo>
                    <a:pt x="38099" y="0"/>
                  </a:lnTo>
                  <a:lnTo>
                    <a:pt x="38099" y="175259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099" y="3800474"/>
              <a:ext cx="142874" cy="1904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787399" y="3759199"/>
            <a:ext cx="10434320" cy="1276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>
              <a:lnSpc>
                <a:spcPct val="100000"/>
              </a:lnSpc>
              <a:spcBef>
                <a:spcPts val="100"/>
              </a:spcBef>
            </a:pPr>
            <a:r>
              <a:rPr sz="1500" b="1" spc="114" dirty="0">
                <a:solidFill>
                  <a:srgbClr val="15803C"/>
                </a:solidFill>
                <a:latin typeface="Gill Sans MT"/>
                <a:cs typeface="Gill Sans MT"/>
              </a:rPr>
              <a:t>Prompt</a:t>
            </a:r>
            <a:r>
              <a:rPr sz="1500" b="1" spc="12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500" b="1" spc="150" dirty="0">
                <a:solidFill>
                  <a:srgbClr val="15803C"/>
                </a:solidFill>
                <a:latin typeface="Gill Sans MT"/>
                <a:cs typeface="Gill Sans MT"/>
              </a:rPr>
              <a:t>recomendado: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  <a:spcBef>
                <a:spcPts val="840"/>
              </a:spcBef>
            </a:pP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"Crie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30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artigo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50" dirty="0">
                <a:solidFill>
                  <a:srgbClr val="4A5462"/>
                </a:solidFill>
                <a:latin typeface="Trebuchet MS"/>
                <a:cs typeface="Trebuchet MS"/>
              </a:rPr>
              <a:t>otimizado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40" dirty="0">
                <a:solidFill>
                  <a:srgbClr val="4A5462"/>
                </a:solidFill>
                <a:latin typeface="Trebuchet MS"/>
                <a:cs typeface="Trebuchet MS"/>
              </a:rPr>
              <a:t>SEO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palavra-</a:t>
            </a:r>
            <a:r>
              <a:rPr sz="1200" i="1" spc="80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[inserir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 palavra-chave].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90" dirty="0">
                <a:solidFill>
                  <a:srgbClr val="4A5462"/>
                </a:solidFill>
                <a:latin typeface="Trebuchet MS"/>
                <a:cs typeface="Trebuchet MS"/>
              </a:rPr>
              <a:t>Escreva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30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especialista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14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4A5462"/>
                </a:solidFill>
                <a:latin typeface="Trebuchet MS"/>
                <a:cs typeface="Trebuchet MS"/>
              </a:rPr>
              <a:t>dez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anos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200" i="1" spc="50" dirty="0">
                <a:solidFill>
                  <a:srgbClr val="4A5462"/>
                </a:solidFill>
                <a:latin typeface="Trebuchet MS"/>
                <a:cs typeface="Trebuchet MS"/>
              </a:rPr>
              <a:t>experiência.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30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tom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conversacional.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Inclua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insights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4A5462"/>
                </a:solidFill>
                <a:latin typeface="Trebuchet MS"/>
                <a:cs typeface="Trebuchet MS"/>
              </a:rPr>
              <a:t>exemplos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4A5462"/>
                </a:solidFill>
                <a:latin typeface="Trebuchet MS"/>
                <a:cs typeface="Trebuchet MS"/>
              </a:rPr>
              <a:t>pessoais.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" dirty="0">
                <a:solidFill>
                  <a:srgbClr val="4A5462"/>
                </a:solidFill>
                <a:latin typeface="Trebuchet MS"/>
                <a:cs typeface="Trebuchet MS"/>
              </a:rPr>
              <a:t>Estruture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introdução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14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10" dirty="0">
                <a:solidFill>
                  <a:srgbClr val="4A5462"/>
                </a:solidFill>
                <a:latin typeface="Trebuchet MS"/>
                <a:cs typeface="Trebuchet MS"/>
              </a:rPr>
              <a:t>gancho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4A5462"/>
                </a:solidFill>
                <a:latin typeface="Trebuchet MS"/>
                <a:cs typeface="Trebuchet MS"/>
              </a:rPr>
              <a:t>promessa.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4A5462"/>
                </a:solidFill>
                <a:latin typeface="Trebuchet MS"/>
                <a:cs typeface="Trebuchet MS"/>
              </a:rPr>
              <a:t>Cinco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a 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sete</a:t>
            </a:r>
            <a:r>
              <a:rPr sz="1200" i="1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0" dirty="0">
                <a:solidFill>
                  <a:srgbClr val="4A5462"/>
                </a:solidFill>
                <a:latin typeface="Trebuchet MS"/>
                <a:cs typeface="Trebuchet MS"/>
              </a:rPr>
              <a:t>seções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50" dirty="0">
                <a:solidFill>
                  <a:srgbClr val="4A5462"/>
                </a:solidFill>
                <a:latin typeface="Trebuchet MS"/>
                <a:cs typeface="Trebuchet MS"/>
              </a:rPr>
              <a:t>principais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14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títulos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H2.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80" dirty="0">
                <a:solidFill>
                  <a:srgbClr val="4A5462"/>
                </a:solidFill>
                <a:latin typeface="Trebuchet MS"/>
                <a:cs typeface="Trebuchet MS"/>
              </a:rPr>
              <a:t>Conclusão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14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chamada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ação.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0" dirty="0">
                <a:solidFill>
                  <a:srgbClr val="4A5462"/>
                </a:solidFill>
                <a:latin typeface="Trebuchet MS"/>
                <a:cs typeface="Trebuchet MS"/>
              </a:rPr>
              <a:t>Contagem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palavras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80" dirty="0">
                <a:solidFill>
                  <a:srgbClr val="4A5462"/>
                </a:solidFill>
                <a:latin typeface="Trebuchet MS"/>
                <a:cs typeface="Trebuchet MS"/>
              </a:rPr>
              <a:t>mínima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mil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i="1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5" dirty="0">
                <a:solidFill>
                  <a:srgbClr val="4A5462"/>
                </a:solidFill>
                <a:latin typeface="Trebuchet MS"/>
                <a:cs typeface="Trebuchet MS"/>
              </a:rPr>
              <a:t>quinhentas</a:t>
            </a:r>
            <a:r>
              <a:rPr sz="1200" i="1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50" dirty="0">
                <a:solidFill>
                  <a:srgbClr val="4A5462"/>
                </a:solidFill>
                <a:latin typeface="Trebuchet MS"/>
                <a:cs typeface="Trebuchet MS"/>
              </a:rPr>
              <a:t>palavras.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Evite</a:t>
            </a:r>
            <a:r>
              <a:rPr sz="1200" i="1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jargões </a:t>
            </a:r>
            <a:r>
              <a:rPr sz="1200" i="1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IA.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Inclua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palavra-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chave-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alvo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naturalmente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três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70" dirty="0">
                <a:solidFill>
                  <a:srgbClr val="4A5462"/>
                </a:solidFill>
                <a:latin typeface="Trebuchet MS"/>
                <a:cs typeface="Trebuchet MS"/>
              </a:rPr>
              <a:t>cinco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vezes.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Adicione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dirty="0">
                <a:solidFill>
                  <a:srgbClr val="4A5462"/>
                </a:solidFill>
                <a:latin typeface="Trebuchet MS"/>
                <a:cs typeface="Trebuchet MS"/>
              </a:rPr>
              <a:t>três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65" dirty="0">
                <a:solidFill>
                  <a:srgbClr val="4A5462"/>
                </a:solidFill>
                <a:latin typeface="Trebuchet MS"/>
                <a:cs typeface="Trebuchet MS"/>
              </a:rPr>
              <a:t>FAQs</a:t>
            </a:r>
            <a:r>
              <a:rPr sz="1200" i="1" spc="55" dirty="0">
                <a:solidFill>
                  <a:srgbClr val="4A5462"/>
                </a:solidFill>
                <a:latin typeface="Trebuchet MS"/>
                <a:cs typeface="Trebuchet MS"/>
              </a:rPr>
              <a:t> relevantes </a:t>
            </a:r>
            <a:r>
              <a:rPr sz="1200" i="1" spc="90" dirty="0">
                <a:solidFill>
                  <a:srgbClr val="4A5462"/>
                </a:solidFill>
                <a:latin typeface="Trebuchet MS"/>
                <a:cs typeface="Trebuchet MS"/>
              </a:rPr>
              <a:t>no</a:t>
            </a:r>
            <a:r>
              <a:rPr sz="1200" i="1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i="1" spc="-10" dirty="0">
                <a:solidFill>
                  <a:srgbClr val="4A5462"/>
                </a:solidFill>
                <a:latin typeface="Trebuchet MS"/>
                <a:cs typeface="Trebuchet MS"/>
              </a:rPr>
              <a:t>final."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33399" y="5514974"/>
            <a:ext cx="5448300" cy="1600200"/>
            <a:chOff x="533399" y="5514974"/>
            <a:chExt cx="5448300" cy="1600200"/>
          </a:xfrm>
        </p:grpSpPr>
        <p:sp>
          <p:nvSpPr>
            <p:cNvPr id="13" name="object 13"/>
            <p:cNvSpPr/>
            <p:nvPr/>
          </p:nvSpPr>
          <p:spPr>
            <a:xfrm>
              <a:off x="533399" y="5514974"/>
              <a:ext cx="5448300" cy="1600200"/>
            </a:xfrm>
            <a:custGeom>
              <a:avLst/>
              <a:gdLst/>
              <a:ahLst/>
              <a:cxnLst/>
              <a:rect l="l" t="t" r="r" b="b"/>
              <a:pathLst>
                <a:path w="5448300" h="1600200">
                  <a:moveTo>
                    <a:pt x="5377102" y="1600199"/>
                  </a:moveTo>
                  <a:lnTo>
                    <a:pt x="71196" y="1600199"/>
                  </a:lnTo>
                  <a:lnTo>
                    <a:pt x="66241" y="1599710"/>
                  </a:lnTo>
                  <a:lnTo>
                    <a:pt x="29705" y="1584577"/>
                  </a:lnTo>
                  <a:lnTo>
                    <a:pt x="3885" y="1548537"/>
                  </a:lnTo>
                  <a:lnTo>
                    <a:pt x="0" y="1529003"/>
                  </a:lnTo>
                  <a:lnTo>
                    <a:pt x="0" y="15239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77102" y="0"/>
                  </a:lnTo>
                  <a:lnTo>
                    <a:pt x="5418593" y="15621"/>
                  </a:lnTo>
                  <a:lnTo>
                    <a:pt x="5444412" y="51661"/>
                  </a:lnTo>
                  <a:lnTo>
                    <a:pt x="5448299" y="71196"/>
                  </a:lnTo>
                  <a:lnTo>
                    <a:pt x="5448299" y="1529003"/>
                  </a:lnTo>
                  <a:lnTo>
                    <a:pt x="5432676" y="1570493"/>
                  </a:lnTo>
                  <a:lnTo>
                    <a:pt x="5396637" y="1596313"/>
                  </a:lnTo>
                  <a:lnTo>
                    <a:pt x="5382057" y="1599711"/>
                  </a:lnTo>
                  <a:lnTo>
                    <a:pt x="5377102" y="160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3899" y="5753099"/>
              <a:ext cx="171449" cy="17144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958850" y="5711824"/>
            <a:ext cx="2091689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30" dirty="0">
                <a:solidFill>
                  <a:srgbClr val="15803C"/>
                </a:solidFill>
                <a:latin typeface="Gill Sans MT"/>
                <a:cs typeface="Gill Sans MT"/>
              </a:rPr>
              <a:t>Elementos </a:t>
            </a:r>
            <a:r>
              <a:rPr sz="1350" b="1" spc="155" dirty="0">
                <a:solidFill>
                  <a:srgbClr val="15803C"/>
                </a:solidFill>
                <a:latin typeface="Gill Sans MT"/>
                <a:cs typeface="Gill Sans MT"/>
              </a:rPr>
              <a:t>essenciais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733424" y="5514974"/>
            <a:ext cx="10925175" cy="1600200"/>
            <a:chOff x="733424" y="5514974"/>
            <a:chExt cx="10925175" cy="160020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424" y="6143624"/>
              <a:ext cx="66674" cy="11429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424" y="6448424"/>
              <a:ext cx="66674" cy="1142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3424" y="6753224"/>
              <a:ext cx="66674" cy="11429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10298" y="5514974"/>
              <a:ext cx="5448300" cy="1600200"/>
            </a:xfrm>
            <a:custGeom>
              <a:avLst/>
              <a:gdLst/>
              <a:ahLst/>
              <a:cxnLst/>
              <a:rect l="l" t="t" r="r" b="b"/>
              <a:pathLst>
                <a:path w="5448300" h="1600200">
                  <a:moveTo>
                    <a:pt x="5377103" y="1600199"/>
                  </a:moveTo>
                  <a:lnTo>
                    <a:pt x="71196" y="1600199"/>
                  </a:lnTo>
                  <a:lnTo>
                    <a:pt x="66241" y="1599710"/>
                  </a:lnTo>
                  <a:lnTo>
                    <a:pt x="29705" y="1584577"/>
                  </a:lnTo>
                  <a:lnTo>
                    <a:pt x="3885" y="1548537"/>
                  </a:lnTo>
                  <a:lnTo>
                    <a:pt x="0" y="1529003"/>
                  </a:lnTo>
                  <a:lnTo>
                    <a:pt x="0" y="15239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5377103" y="0"/>
                  </a:lnTo>
                  <a:lnTo>
                    <a:pt x="5418593" y="15621"/>
                  </a:lnTo>
                  <a:lnTo>
                    <a:pt x="5444412" y="51661"/>
                  </a:lnTo>
                  <a:lnTo>
                    <a:pt x="5448298" y="71196"/>
                  </a:lnTo>
                  <a:lnTo>
                    <a:pt x="5448298" y="1529003"/>
                  </a:lnTo>
                  <a:lnTo>
                    <a:pt x="5432676" y="1570493"/>
                  </a:lnTo>
                  <a:lnTo>
                    <a:pt x="5396637" y="1596313"/>
                  </a:lnTo>
                  <a:lnTo>
                    <a:pt x="5382057" y="1599711"/>
                  </a:lnTo>
                  <a:lnTo>
                    <a:pt x="5377103" y="16001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00799" y="5753099"/>
              <a:ext cx="171449" cy="17144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63600" y="6083299"/>
            <a:ext cx="408940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Identifique-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se</a:t>
            </a:r>
            <a:r>
              <a:rPr sz="1200" spc="1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spc="1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200" spc="1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especialista</a:t>
            </a:r>
            <a:r>
              <a:rPr sz="1200" spc="1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spc="1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experiência</a:t>
            </a:r>
            <a:endParaRPr sz="1200">
              <a:latin typeface="Trebuchet MS"/>
              <a:cs typeface="Trebuchet MS"/>
            </a:endParaRPr>
          </a:p>
          <a:p>
            <a:pPr marL="12700" marR="1037590">
              <a:lnSpc>
                <a:spcPct val="166700"/>
              </a:lnSpc>
            </a:pP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30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tom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conversacional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autêntico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Inclua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exemplos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casos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reais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635750" y="5711824"/>
            <a:ext cx="184086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30" dirty="0">
                <a:solidFill>
                  <a:srgbClr val="15803C"/>
                </a:solidFill>
                <a:latin typeface="Gill Sans MT"/>
                <a:cs typeface="Gill Sans MT"/>
              </a:rPr>
              <a:t>Elementos</a:t>
            </a:r>
            <a:r>
              <a:rPr sz="135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350" b="1" spc="190" dirty="0">
                <a:solidFill>
                  <a:srgbClr val="15803C"/>
                </a:solidFill>
                <a:latin typeface="Gill Sans MT"/>
                <a:cs typeface="Gill Sans MT"/>
              </a:rPr>
              <a:t>a</a:t>
            </a:r>
            <a:r>
              <a:rPr sz="135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350" b="1" spc="120" dirty="0">
                <a:solidFill>
                  <a:srgbClr val="15803C"/>
                </a:solidFill>
                <a:latin typeface="Gill Sans MT"/>
                <a:cs typeface="Gill Sans MT"/>
              </a:rPr>
              <a:t>evitar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33399" y="2047874"/>
            <a:ext cx="6019800" cy="4838700"/>
            <a:chOff x="533399" y="2047874"/>
            <a:chExt cx="6019800" cy="4838700"/>
          </a:xfrm>
        </p:grpSpPr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799" y="6124574"/>
              <a:ext cx="152399" cy="152399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799" y="6429374"/>
              <a:ext cx="152399" cy="152399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00799" y="6734174"/>
              <a:ext cx="152399" cy="15239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33399" y="2047874"/>
              <a:ext cx="2781300" cy="1181100"/>
            </a:xfrm>
            <a:custGeom>
              <a:avLst/>
              <a:gdLst/>
              <a:ahLst/>
              <a:cxnLst/>
              <a:rect l="l" t="t" r="r" b="b"/>
              <a:pathLst>
                <a:path w="2781300" h="1181100">
                  <a:moveTo>
                    <a:pt x="2710103" y="1181099"/>
                  </a:moveTo>
                  <a:lnTo>
                    <a:pt x="71196" y="1181099"/>
                  </a:lnTo>
                  <a:lnTo>
                    <a:pt x="66241" y="1180611"/>
                  </a:lnTo>
                  <a:lnTo>
                    <a:pt x="29705" y="1165477"/>
                  </a:lnTo>
                  <a:lnTo>
                    <a:pt x="3885" y="1129437"/>
                  </a:lnTo>
                  <a:lnTo>
                    <a:pt x="0" y="1109903"/>
                  </a:lnTo>
                  <a:lnTo>
                    <a:pt x="0" y="11048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3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109903"/>
                  </a:lnTo>
                  <a:lnTo>
                    <a:pt x="2765677" y="1151394"/>
                  </a:lnTo>
                  <a:lnTo>
                    <a:pt x="2729637" y="1177213"/>
                  </a:lnTo>
                  <a:lnTo>
                    <a:pt x="2715058" y="1180611"/>
                  </a:lnTo>
                  <a:lnTo>
                    <a:pt x="2710103" y="118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14499" y="2200274"/>
              <a:ext cx="419100" cy="495300"/>
            </a:xfrm>
            <a:custGeom>
              <a:avLst/>
              <a:gdLst/>
              <a:ahLst/>
              <a:cxnLst/>
              <a:rect l="l" t="t" r="r" b="b"/>
              <a:pathLst>
                <a:path w="419100" h="495300">
                  <a:moveTo>
                    <a:pt x="216412" y="495299"/>
                  </a:moveTo>
                  <a:lnTo>
                    <a:pt x="202686" y="495299"/>
                  </a:lnTo>
                  <a:lnTo>
                    <a:pt x="195840" y="494963"/>
                  </a:lnTo>
                  <a:lnTo>
                    <a:pt x="155288" y="488268"/>
                  </a:lnTo>
                  <a:lnTo>
                    <a:pt x="116821" y="473791"/>
                  </a:lnTo>
                  <a:lnTo>
                    <a:pt x="81918" y="452087"/>
                  </a:lnTo>
                  <a:lnTo>
                    <a:pt x="51919" y="423991"/>
                  </a:lnTo>
                  <a:lnTo>
                    <a:pt x="27978" y="390583"/>
                  </a:lnTo>
                  <a:lnTo>
                    <a:pt x="11015" y="353145"/>
                  </a:lnTo>
                  <a:lnTo>
                    <a:pt x="1681" y="313119"/>
                  </a:lnTo>
                  <a:lnTo>
                    <a:pt x="0" y="292612"/>
                  </a:lnTo>
                  <a:lnTo>
                    <a:pt x="0" y="285749"/>
                  </a:lnTo>
                  <a:lnTo>
                    <a:pt x="0" y="202687"/>
                  </a:lnTo>
                  <a:lnTo>
                    <a:pt x="5365" y="161937"/>
                  </a:lnTo>
                  <a:lnTo>
                    <a:pt x="18577" y="123017"/>
                  </a:lnTo>
                  <a:lnTo>
                    <a:pt x="39128" y="87423"/>
                  </a:lnTo>
                  <a:lnTo>
                    <a:pt x="66228" y="56522"/>
                  </a:lnTo>
                  <a:lnTo>
                    <a:pt x="98836" y="31502"/>
                  </a:lnTo>
                  <a:lnTo>
                    <a:pt x="135699" y="13324"/>
                  </a:lnTo>
                  <a:lnTo>
                    <a:pt x="175399" y="2687"/>
                  </a:lnTo>
                  <a:lnTo>
                    <a:pt x="202686" y="0"/>
                  </a:lnTo>
                  <a:lnTo>
                    <a:pt x="216412" y="0"/>
                  </a:lnTo>
                  <a:lnTo>
                    <a:pt x="257162" y="5365"/>
                  </a:lnTo>
                  <a:lnTo>
                    <a:pt x="296081" y="18577"/>
                  </a:lnTo>
                  <a:lnTo>
                    <a:pt x="331675" y="39128"/>
                  </a:lnTo>
                  <a:lnTo>
                    <a:pt x="362577" y="66228"/>
                  </a:lnTo>
                  <a:lnTo>
                    <a:pt x="387597" y="98836"/>
                  </a:lnTo>
                  <a:lnTo>
                    <a:pt x="405775" y="135698"/>
                  </a:lnTo>
                  <a:lnTo>
                    <a:pt x="416412" y="175399"/>
                  </a:lnTo>
                  <a:lnTo>
                    <a:pt x="419099" y="202687"/>
                  </a:lnTo>
                  <a:lnTo>
                    <a:pt x="419099" y="292612"/>
                  </a:lnTo>
                  <a:lnTo>
                    <a:pt x="413734" y="333361"/>
                  </a:lnTo>
                  <a:lnTo>
                    <a:pt x="400522" y="372281"/>
                  </a:lnTo>
                  <a:lnTo>
                    <a:pt x="379971" y="407875"/>
                  </a:lnTo>
                  <a:lnTo>
                    <a:pt x="352871" y="438776"/>
                  </a:lnTo>
                  <a:lnTo>
                    <a:pt x="320263" y="463796"/>
                  </a:lnTo>
                  <a:lnTo>
                    <a:pt x="283400" y="481974"/>
                  </a:lnTo>
                  <a:lnTo>
                    <a:pt x="243699" y="492612"/>
                  </a:lnTo>
                  <a:lnTo>
                    <a:pt x="223259" y="494963"/>
                  </a:lnTo>
                  <a:lnTo>
                    <a:pt x="216412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28799" y="2314574"/>
              <a:ext cx="190499" cy="26669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616700" y="6083299"/>
            <a:ext cx="394716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Palavras-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chave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excessivas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(mais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35" dirty="0">
                <a:solidFill>
                  <a:srgbClr val="4A5462"/>
                </a:solidFill>
                <a:latin typeface="Trebuchet MS"/>
                <a:cs typeface="Trebuchet MS"/>
              </a:rPr>
              <a:t>5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vezes)</a:t>
            </a:r>
            <a:endParaRPr sz="1200">
              <a:latin typeface="Trebuchet MS"/>
              <a:cs typeface="Trebuchet MS"/>
            </a:endParaRPr>
          </a:p>
          <a:p>
            <a:pPr marL="12700" marR="5080">
              <a:lnSpc>
                <a:spcPct val="166700"/>
              </a:lnSpc>
            </a:pP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Jargões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IA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"aprofundar",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"cenário",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"reino"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muito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similar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outras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páginas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9096" y="2816225"/>
            <a:ext cx="1790064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10" dirty="0">
                <a:solidFill>
                  <a:srgbClr val="15803C"/>
                </a:solidFill>
                <a:latin typeface="Gill Sans MT"/>
                <a:cs typeface="Gill Sans MT"/>
              </a:rPr>
              <a:t>Prompt</a:t>
            </a:r>
            <a:r>
              <a:rPr sz="135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15803C"/>
                </a:solidFill>
                <a:latin typeface="Gill Sans MT"/>
                <a:cs typeface="Gill Sans MT"/>
              </a:rPr>
              <a:t>Detalhado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314699" y="2047874"/>
            <a:ext cx="2781300" cy="1181100"/>
            <a:chOff x="3314699" y="2047874"/>
            <a:chExt cx="2781300" cy="1181100"/>
          </a:xfrm>
        </p:grpSpPr>
        <p:sp>
          <p:nvSpPr>
            <p:cNvPr id="34" name="object 34"/>
            <p:cNvSpPr/>
            <p:nvPr/>
          </p:nvSpPr>
          <p:spPr>
            <a:xfrm>
              <a:off x="3314700" y="2628899"/>
              <a:ext cx="381000" cy="19050"/>
            </a:xfrm>
            <a:custGeom>
              <a:avLst/>
              <a:gdLst/>
              <a:ahLst/>
              <a:cxnLst/>
              <a:rect l="l" t="t" r="r" b="b"/>
              <a:pathLst>
                <a:path w="381000" h="19050">
                  <a:moveTo>
                    <a:pt x="3809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380999" y="0"/>
                  </a:lnTo>
                  <a:lnTo>
                    <a:pt x="380999" y="1904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14699" y="2047874"/>
              <a:ext cx="2781300" cy="1181100"/>
            </a:xfrm>
            <a:custGeom>
              <a:avLst/>
              <a:gdLst/>
              <a:ahLst/>
              <a:cxnLst/>
              <a:rect l="l" t="t" r="r" b="b"/>
              <a:pathLst>
                <a:path w="2781300" h="1181100">
                  <a:moveTo>
                    <a:pt x="2710103" y="1181099"/>
                  </a:moveTo>
                  <a:lnTo>
                    <a:pt x="71196" y="1181099"/>
                  </a:lnTo>
                  <a:lnTo>
                    <a:pt x="66241" y="1180611"/>
                  </a:lnTo>
                  <a:lnTo>
                    <a:pt x="29705" y="1165477"/>
                  </a:lnTo>
                  <a:lnTo>
                    <a:pt x="3885" y="1129437"/>
                  </a:lnTo>
                  <a:lnTo>
                    <a:pt x="0" y="1109903"/>
                  </a:lnTo>
                  <a:lnTo>
                    <a:pt x="0" y="11048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3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109903"/>
                  </a:lnTo>
                  <a:lnTo>
                    <a:pt x="2765677" y="1151394"/>
                  </a:lnTo>
                  <a:lnTo>
                    <a:pt x="2729637" y="1177213"/>
                  </a:lnTo>
                  <a:lnTo>
                    <a:pt x="2715058" y="1180611"/>
                  </a:lnTo>
                  <a:lnTo>
                    <a:pt x="2710103" y="118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05324" y="2200274"/>
              <a:ext cx="400050" cy="495300"/>
            </a:xfrm>
            <a:custGeom>
              <a:avLst/>
              <a:gdLst/>
              <a:ahLst/>
              <a:cxnLst/>
              <a:rect l="l" t="t" r="r" b="b"/>
              <a:pathLst>
                <a:path w="400050" h="495300">
                  <a:moveTo>
                    <a:pt x="200024" y="495299"/>
                  </a:moveTo>
                  <a:lnTo>
                    <a:pt x="161001" y="491456"/>
                  </a:lnTo>
                  <a:lnTo>
                    <a:pt x="123478" y="480073"/>
                  </a:lnTo>
                  <a:lnTo>
                    <a:pt x="88896" y="461589"/>
                  </a:lnTo>
                  <a:lnTo>
                    <a:pt x="58585" y="436713"/>
                  </a:lnTo>
                  <a:lnTo>
                    <a:pt x="33709" y="406402"/>
                  </a:lnTo>
                  <a:lnTo>
                    <a:pt x="15225" y="371820"/>
                  </a:lnTo>
                  <a:lnTo>
                    <a:pt x="3843" y="334297"/>
                  </a:lnTo>
                  <a:lnTo>
                    <a:pt x="0" y="295274"/>
                  </a:lnTo>
                  <a:lnTo>
                    <a:pt x="0" y="200024"/>
                  </a:lnTo>
                  <a:lnTo>
                    <a:pt x="3843" y="161001"/>
                  </a:lnTo>
                  <a:lnTo>
                    <a:pt x="15225" y="123478"/>
                  </a:lnTo>
                  <a:lnTo>
                    <a:pt x="33709" y="88896"/>
                  </a:lnTo>
                  <a:lnTo>
                    <a:pt x="58585" y="58585"/>
                  </a:lnTo>
                  <a:lnTo>
                    <a:pt x="88896" y="33710"/>
                  </a:lnTo>
                  <a:lnTo>
                    <a:pt x="123478" y="15225"/>
                  </a:lnTo>
                  <a:lnTo>
                    <a:pt x="161001" y="3843"/>
                  </a:lnTo>
                  <a:lnTo>
                    <a:pt x="200024" y="0"/>
                  </a:lnTo>
                  <a:lnTo>
                    <a:pt x="209851" y="240"/>
                  </a:lnTo>
                  <a:lnTo>
                    <a:pt x="248638" y="5996"/>
                  </a:lnTo>
                  <a:lnTo>
                    <a:pt x="285557" y="19208"/>
                  </a:lnTo>
                  <a:lnTo>
                    <a:pt x="319189" y="39369"/>
                  </a:lnTo>
                  <a:lnTo>
                    <a:pt x="348242" y="65704"/>
                  </a:lnTo>
                  <a:lnTo>
                    <a:pt x="371598" y="97200"/>
                  </a:lnTo>
                  <a:lnTo>
                    <a:pt x="388362" y="132649"/>
                  </a:lnTo>
                  <a:lnTo>
                    <a:pt x="397887" y="170686"/>
                  </a:lnTo>
                  <a:lnTo>
                    <a:pt x="400049" y="200024"/>
                  </a:lnTo>
                  <a:lnTo>
                    <a:pt x="400049" y="295274"/>
                  </a:lnTo>
                  <a:lnTo>
                    <a:pt x="396206" y="334297"/>
                  </a:lnTo>
                  <a:lnTo>
                    <a:pt x="384823" y="371820"/>
                  </a:lnTo>
                  <a:lnTo>
                    <a:pt x="366339" y="406402"/>
                  </a:lnTo>
                  <a:lnTo>
                    <a:pt x="341463" y="436713"/>
                  </a:lnTo>
                  <a:lnTo>
                    <a:pt x="311152" y="461589"/>
                  </a:lnTo>
                  <a:lnTo>
                    <a:pt x="276570" y="480073"/>
                  </a:lnTo>
                  <a:lnTo>
                    <a:pt x="239047" y="491456"/>
                  </a:lnTo>
                  <a:lnTo>
                    <a:pt x="200024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19625" y="2314574"/>
              <a:ext cx="171449" cy="266699"/>
            </a:xfrm>
            <a:prstGeom prst="rect">
              <a:avLst/>
            </a:prstGeom>
          </p:spPr>
        </p:pic>
      </p:grpSp>
      <p:sp>
        <p:nvSpPr>
          <p:cNvPr id="38" name="object 38"/>
          <p:cNvSpPr txBox="1"/>
          <p:nvPr/>
        </p:nvSpPr>
        <p:spPr>
          <a:xfrm>
            <a:off x="3472259" y="2816225"/>
            <a:ext cx="246634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20" dirty="0">
                <a:solidFill>
                  <a:srgbClr val="15803C"/>
                </a:solidFill>
                <a:latin typeface="Gill Sans MT"/>
                <a:cs typeface="Gill Sans MT"/>
              </a:rPr>
              <a:t>Autoridade</a:t>
            </a:r>
            <a:r>
              <a:rPr sz="135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350" b="1" spc="130" dirty="0">
                <a:solidFill>
                  <a:srgbClr val="15803C"/>
                </a:solidFill>
                <a:latin typeface="Gill Sans MT"/>
                <a:cs typeface="Gill Sans MT"/>
              </a:rPr>
              <a:t>Especializada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6095998" y="2047874"/>
            <a:ext cx="2781300" cy="1181100"/>
            <a:chOff x="6095998" y="2047874"/>
            <a:chExt cx="2781300" cy="1181100"/>
          </a:xfrm>
        </p:grpSpPr>
        <p:sp>
          <p:nvSpPr>
            <p:cNvPr id="40" name="object 40"/>
            <p:cNvSpPr/>
            <p:nvPr/>
          </p:nvSpPr>
          <p:spPr>
            <a:xfrm>
              <a:off x="6095999" y="2628899"/>
              <a:ext cx="381000" cy="19050"/>
            </a:xfrm>
            <a:custGeom>
              <a:avLst/>
              <a:gdLst/>
              <a:ahLst/>
              <a:cxnLst/>
              <a:rect l="l" t="t" r="r" b="b"/>
              <a:pathLst>
                <a:path w="381000" h="19050">
                  <a:moveTo>
                    <a:pt x="3809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380999" y="0"/>
                  </a:lnTo>
                  <a:lnTo>
                    <a:pt x="380999" y="1904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95998" y="2047874"/>
              <a:ext cx="2781300" cy="1181100"/>
            </a:xfrm>
            <a:custGeom>
              <a:avLst/>
              <a:gdLst/>
              <a:ahLst/>
              <a:cxnLst/>
              <a:rect l="l" t="t" r="r" b="b"/>
              <a:pathLst>
                <a:path w="2781300" h="1181100">
                  <a:moveTo>
                    <a:pt x="2710102" y="1181099"/>
                  </a:moveTo>
                  <a:lnTo>
                    <a:pt x="71196" y="1181099"/>
                  </a:lnTo>
                  <a:lnTo>
                    <a:pt x="66241" y="1180611"/>
                  </a:lnTo>
                  <a:lnTo>
                    <a:pt x="29705" y="1165477"/>
                  </a:lnTo>
                  <a:lnTo>
                    <a:pt x="3885" y="1129437"/>
                  </a:lnTo>
                  <a:lnTo>
                    <a:pt x="0" y="1109903"/>
                  </a:lnTo>
                  <a:lnTo>
                    <a:pt x="0" y="11048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2710102" y="0"/>
                  </a:lnTo>
                  <a:lnTo>
                    <a:pt x="2751592" y="15621"/>
                  </a:lnTo>
                  <a:lnTo>
                    <a:pt x="2777413" y="51661"/>
                  </a:lnTo>
                  <a:lnTo>
                    <a:pt x="2781299" y="71196"/>
                  </a:lnTo>
                  <a:lnTo>
                    <a:pt x="2781299" y="1109903"/>
                  </a:lnTo>
                  <a:lnTo>
                    <a:pt x="2765677" y="1151394"/>
                  </a:lnTo>
                  <a:lnTo>
                    <a:pt x="2729637" y="1177213"/>
                  </a:lnTo>
                  <a:lnTo>
                    <a:pt x="2715057" y="1180611"/>
                  </a:lnTo>
                  <a:lnTo>
                    <a:pt x="2710102" y="118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58049" y="2200274"/>
              <a:ext cx="466725" cy="495300"/>
            </a:xfrm>
            <a:custGeom>
              <a:avLst/>
              <a:gdLst/>
              <a:ahLst/>
              <a:cxnLst/>
              <a:rect l="l" t="t" r="r" b="b"/>
              <a:pathLst>
                <a:path w="466725" h="495300">
                  <a:moveTo>
                    <a:pt x="241005" y="495299"/>
                  </a:moveTo>
                  <a:lnTo>
                    <a:pt x="225719" y="495299"/>
                  </a:lnTo>
                  <a:lnTo>
                    <a:pt x="218095" y="494925"/>
                  </a:lnTo>
                  <a:lnTo>
                    <a:pt x="180340" y="489324"/>
                  </a:lnTo>
                  <a:lnTo>
                    <a:pt x="136997" y="474610"/>
                  </a:lnTo>
                  <a:lnTo>
                    <a:pt x="97358" y="451724"/>
                  </a:lnTo>
                  <a:lnTo>
                    <a:pt x="62946" y="421544"/>
                  </a:lnTo>
                  <a:lnTo>
                    <a:pt x="35082" y="385231"/>
                  </a:lnTo>
                  <a:lnTo>
                    <a:pt x="14838" y="344179"/>
                  </a:lnTo>
                  <a:lnTo>
                    <a:pt x="2993" y="299967"/>
                  </a:lnTo>
                  <a:lnTo>
                    <a:pt x="0" y="261937"/>
                  </a:lnTo>
                  <a:lnTo>
                    <a:pt x="0" y="225719"/>
                  </a:lnTo>
                  <a:lnTo>
                    <a:pt x="5975" y="180339"/>
                  </a:lnTo>
                  <a:lnTo>
                    <a:pt x="20688" y="136997"/>
                  </a:lnTo>
                  <a:lnTo>
                    <a:pt x="43575" y="97358"/>
                  </a:lnTo>
                  <a:lnTo>
                    <a:pt x="73754" y="62945"/>
                  </a:lnTo>
                  <a:lnTo>
                    <a:pt x="110067" y="35082"/>
                  </a:lnTo>
                  <a:lnTo>
                    <a:pt x="151119" y="14838"/>
                  </a:lnTo>
                  <a:lnTo>
                    <a:pt x="195331" y="2992"/>
                  </a:lnTo>
                  <a:lnTo>
                    <a:pt x="225719" y="0"/>
                  </a:lnTo>
                  <a:lnTo>
                    <a:pt x="241005" y="0"/>
                  </a:lnTo>
                  <a:lnTo>
                    <a:pt x="286384" y="5974"/>
                  </a:lnTo>
                  <a:lnTo>
                    <a:pt x="329726" y="20688"/>
                  </a:lnTo>
                  <a:lnTo>
                    <a:pt x="369365" y="43574"/>
                  </a:lnTo>
                  <a:lnTo>
                    <a:pt x="403779" y="73754"/>
                  </a:lnTo>
                  <a:lnTo>
                    <a:pt x="431642" y="110067"/>
                  </a:lnTo>
                  <a:lnTo>
                    <a:pt x="451885" y="151119"/>
                  </a:lnTo>
                  <a:lnTo>
                    <a:pt x="463731" y="195331"/>
                  </a:lnTo>
                  <a:lnTo>
                    <a:pt x="466724" y="225719"/>
                  </a:lnTo>
                  <a:lnTo>
                    <a:pt x="466724" y="269580"/>
                  </a:lnTo>
                  <a:lnTo>
                    <a:pt x="460749" y="314959"/>
                  </a:lnTo>
                  <a:lnTo>
                    <a:pt x="446036" y="358302"/>
                  </a:lnTo>
                  <a:lnTo>
                    <a:pt x="423149" y="397941"/>
                  </a:lnTo>
                  <a:lnTo>
                    <a:pt x="392970" y="432353"/>
                  </a:lnTo>
                  <a:lnTo>
                    <a:pt x="356656" y="460216"/>
                  </a:lnTo>
                  <a:lnTo>
                    <a:pt x="315604" y="480460"/>
                  </a:lnTo>
                  <a:lnTo>
                    <a:pt x="271393" y="492306"/>
                  </a:lnTo>
                  <a:lnTo>
                    <a:pt x="241005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72349" y="2314574"/>
              <a:ext cx="238124" cy="266699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6513413" y="2816225"/>
            <a:ext cx="1946910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dirty="0">
                <a:solidFill>
                  <a:srgbClr val="15803C"/>
                </a:solidFill>
                <a:latin typeface="Gill Sans MT"/>
                <a:cs typeface="Gill Sans MT"/>
              </a:rPr>
              <a:t>Tom</a:t>
            </a:r>
            <a:r>
              <a:rPr sz="135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350" b="1" spc="125" dirty="0">
                <a:solidFill>
                  <a:srgbClr val="15803C"/>
                </a:solidFill>
                <a:latin typeface="Gill Sans MT"/>
                <a:cs typeface="Gill Sans MT"/>
              </a:rPr>
              <a:t>Conversacional</a:t>
            </a:r>
            <a:endParaRPr sz="1350">
              <a:latin typeface="Gill Sans MT"/>
              <a:cs typeface="Gill Sans MT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8877298" y="2047874"/>
            <a:ext cx="2781300" cy="1181100"/>
            <a:chOff x="8877298" y="2047874"/>
            <a:chExt cx="2781300" cy="1181100"/>
          </a:xfrm>
        </p:grpSpPr>
        <p:sp>
          <p:nvSpPr>
            <p:cNvPr id="46" name="object 46"/>
            <p:cNvSpPr/>
            <p:nvPr/>
          </p:nvSpPr>
          <p:spPr>
            <a:xfrm>
              <a:off x="8877299" y="2628899"/>
              <a:ext cx="381000" cy="19050"/>
            </a:xfrm>
            <a:custGeom>
              <a:avLst/>
              <a:gdLst/>
              <a:ahLst/>
              <a:cxnLst/>
              <a:rect l="l" t="t" r="r" b="b"/>
              <a:pathLst>
                <a:path w="381000" h="19050">
                  <a:moveTo>
                    <a:pt x="380999" y="19049"/>
                  </a:moveTo>
                  <a:lnTo>
                    <a:pt x="0" y="19049"/>
                  </a:lnTo>
                  <a:lnTo>
                    <a:pt x="0" y="0"/>
                  </a:lnTo>
                  <a:lnTo>
                    <a:pt x="380999" y="0"/>
                  </a:lnTo>
                  <a:lnTo>
                    <a:pt x="380999" y="19049"/>
                  </a:lnTo>
                  <a:close/>
                </a:path>
              </a:pathLst>
            </a:custGeom>
            <a:solidFill>
              <a:srgbClr val="0478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8877298" y="2047874"/>
              <a:ext cx="2781300" cy="1181100"/>
            </a:xfrm>
            <a:custGeom>
              <a:avLst/>
              <a:gdLst/>
              <a:ahLst/>
              <a:cxnLst/>
              <a:rect l="l" t="t" r="r" b="b"/>
              <a:pathLst>
                <a:path w="2781300" h="1181100">
                  <a:moveTo>
                    <a:pt x="2710103" y="1181099"/>
                  </a:moveTo>
                  <a:lnTo>
                    <a:pt x="71196" y="1181099"/>
                  </a:lnTo>
                  <a:lnTo>
                    <a:pt x="66241" y="1180611"/>
                  </a:lnTo>
                  <a:lnTo>
                    <a:pt x="29704" y="1165477"/>
                  </a:lnTo>
                  <a:lnTo>
                    <a:pt x="3885" y="1129437"/>
                  </a:lnTo>
                  <a:lnTo>
                    <a:pt x="0" y="1109903"/>
                  </a:lnTo>
                  <a:lnTo>
                    <a:pt x="0" y="1104899"/>
                  </a:lnTo>
                  <a:lnTo>
                    <a:pt x="0" y="71196"/>
                  </a:lnTo>
                  <a:lnTo>
                    <a:pt x="15620" y="29705"/>
                  </a:lnTo>
                  <a:lnTo>
                    <a:pt x="51660" y="3885"/>
                  </a:lnTo>
                  <a:lnTo>
                    <a:pt x="71196" y="0"/>
                  </a:lnTo>
                  <a:lnTo>
                    <a:pt x="2710103" y="0"/>
                  </a:lnTo>
                  <a:lnTo>
                    <a:pt x="2751594" y="15621"/>
                  </a:lnTo>
                  <a:lnTo>
                    <a:pt x="2777412" y="51661"/>
                  </a:lnTo>
                  <a:lnTo>
                    <a:pt x="2781299" y="71196"/>
                  </a:lnTo>
                  <a:lnTo>
                    <a:pt x="2781299" y="1109903"/>
                  </a:lnTo>
                  <a:lnTo>
                    <a:pt x="2765676" y="1151394"/>
                  </a:lnTo>
                  <a:lnTo>
                    <a:pt x="2729637" y="1177213"/>
                  </a:lnTo>
                  <a:lnTo>
                    <a:pt x="2715057" y="1180611"/>
                  </a:lnTo>
                  <a:lnTo>
                    <a:pt x="2710103" y="11810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86973" y="2200274"/>
              <a:ext cx="371475" cy="495300"/>
            </a:xfrm>
            <a:custGeom>
              <a:avLst/>
              <a:gdLst/>
              <a:ahLst/>
              <a:cxnLst/>
              <a:rect l="l" t="t" r="r" b="b"/>
              <a:pathLst>
                <a:path w="371475" h="495300">
                  <a:moveTo>
                    <a:pt x="185737" y="495299"/>
                  </a:moveTo>
                  <a:lnTo>
                    <a:pt x="140594" y="489732"/>
                  </a:lnTo>
                  <a:lnTo>
                    <a:pt x="98179" y="473369"/>
                  </a:lnTo>
                  <a:lnTo>
                    <a:pt x="61010" y="447192"/>
                  </a:lnTo>
                  <a:lnTo>
                    <a:pt x="31300" y="412752"/>
                  </a:lnTo>
                  <a:lnTo>
                    <a:pt x="10851" y="372125"/>
                  </a:lnTo>
                  <a:lnTo>
                    <a:pt x="891" y="327767"/>
                  </a:lnTo>
                  <a:lnTo>
                    <a:pt x="0" y="309562"/>
                  </a:lnTo>
                  <a:lnTo>
                    <a:pt x="0" y="185737"/>
                  </a:lnTo>
                  <a:lnTo>
                    <a:pt x="5566" y="140595"/>
                  </a:lnTo>
                  <a:lnTo>
                    <a:pt x="21928" y="98180"/>
                  </a:lnTo>
                  <a:lnTo>
                    <a:pt x="48105" y="61011"/>
                  </a:lnTo>
                  <a:lnTo>
                    <a:pt x="82546" y="31302"/>
                  </a:lnTo>
                  <a:lnTo>
                    <a:pt x="123172" y="10852"/>
                  </a:lnTo>
                  <a:lnTo>
                    <a:pt x="167531" y="892"/>
                  </a:lnTo>
                  <a:lnTo>
                    <a:pt x="185737" y="0"/>
                  </a:lnTo>
                  <a:lnTo>
                    <a:pt x="194862" y="223"/>
                  </a:lnTo>
                  <a:lnTo>
                    <a:pt x="239653" y="7995"/>
                  </a:lnTo>
                  <a:lnTo>
                    <a:pt x="281215" y="26418"/>
                  </a:lnTo>
                  <a:lnTo>
                    <a:pt x="317073" y="54401"/>
                  </a:lnTo>
                  <a:lnTo>
                    <a:pt x="345055" y="90257"/>
                  </a:lnTo>
                  <a:lnTo>
                    <a:pt x="363477" y="131819"/>
                  </a:lnTo>
                  <a:lnTo>
                    <a:pt x="371251" y="176612"/>
                  </a:lnTo>
                  <a:lnTo>
                    <a:pt x="371474" y="185737"/>
                  </a:lnTo>
                  <a:lnTo>
                    <a:pt x="371474" y="309562"/>
                  </a:lnTo>
                  <a:lnTo>
                    <a:pt x="365905" y="354703"/>
                  </a:lnTo>
                  <a:lnTo>
                    <a:pt x="349544" y="397119"/>
                  </a:lnTo>
                  <a:lnTo>
                    <a:pt x="323368" y="434288"/>
                  </a:lnTo>
                  <a:lnTo>
                    <a:pt x="288926" y="463997"/>
                  </a:lnTo>
                  <a:lnTo>
                    <a:pt x="248299" y="484447"/>
                  </a:lnTo>
                  <a:lnTo>
                    <a:pt x="203943" y="494407"/>
                  </a:lnTo>
                  <a:lnTo>
                    <a:pt x="185737" y="495299"/>
                  </a:lnTo>
                  <a:close/>
                </a:path>
              </a:pathLst>
            </a:custGeom>
            <a:solidFill>
              <a:srgbClr val="DBFB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201274" y="2314574"/>
              <a:ext cx="142874" cy="26669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9525843" y="2816225"/>
            <a:ext cx="148399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b="1" spc="114" dirty="0">
                <a:solidFill>
                  <a:srgbClr val="15803C"/>
                </a:solidFill>
                <a:latin typeface="Gill Sans MT"/>
                <a:cs typeface="Gill Sans MT"/>
              </a:rPr>
              <a:t>Conteúdo </a:t>
            </a:r>
            <a:r>
              <a:rPr sz="1350" b="1" spc="120" dirty="0">
                <a:solidFill>
                  <a:srgbClr val="15803C"/>
                </a:solidFill>
                <a:latin typeface="Gill Sans MT"/>
                <a:cs typeface="Gill Sans MT"/>
              </a:rPr>
              <a:t>Final</a:t>
            </a:r>
            <a:endParaRPr sz="1350">
              <a:latin typeface="Gill Sans MT"/>
              <a:cs typeface="Gill Sans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0700" y="7254875"/>
            <a:ext cx="1177925" cy="231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50" spc="145" dirty="0">
                <a:solidFill>
                  <a:srgbClr val="6A7280"/>
                </a:solidFill>
                <a:latin typeface="Arial Black"/>
                <a:cs typeface="Arial Black"/>
              </a:rPr>
              <a:t></a:t>
            </a:r>
            <a:r>
              <a:rPr sz="1350" spc="155" dirty="0">
                <a:solidFill>
                  <a:srgbClr val="6A7280"/>
                </a:solidFill>
                <a:latin typeface="Arial Black"/>
                <a:cs typeface="Arial Black"/>
              </a:rPr>
              <a:t> </a:t>
            </a:r>
            <a:r>
              <a:rPr sz="1800" spc="157" baseline="2314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800" spc="150" baseline="2314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800" spc="127" baseline="2314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800" baseline="231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181850"/>
            <a:chOff x="0" y="0"/>
            <a:chExt cx="12192000" cy="71818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1818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90" dirty="0"/>
              <a:t>Paso</a:t>
            </a:r>
            <a:r>
              <a:rPr spc="60" dirty="0"/>
              <a:t> </a:t>
            </a:r>
            <a:r>
              <a:rPr spc="120" dirty="0"/>
              <a:t>4:</a:t>
            </a:r>
            <a:r>
              <a:rPr spc="65" dirty="0"/>
              <a:t> </a:t>
            </a:r>
            <a:r>
              <a:rPr spc="135" dirty="0"/>
              <a:t>Controle</a:t>
            </a:r>
            <a:r>
              <a:rPr spc="60" dirty="0"/>
              <a:t> </a:t>
            </a:r>
            <a:r>
              <a:rPr spc="204" dirty="0"/>
              <a:t>de</a:t>
            </a:r>
            <a:r>
              <a:rPr spc="65" dirty="0"/>
              <a:t> </a:t>
            </a:r>
            <a:r>
              <a:rPr spc="165" dirty="0"/>
              <a:t>qualidade</a:t>
            </a:r>
            <a:r>
              <a:rPr spc="60" dirty="0"/>
              <a:t> </a:t>
            </a:r>
            <a:r>
              <a:rPr spc="195" dirty="0"/>
              <a:t>e</a:t>
            </a:r>
            <a:r>
              <a:rPr spc="65" dirty="0"/>
              <a:t> </a:t>
            </a:r>
            <a:r>
              <a:rPr spc="140" dirty="0"/>
              <a:t>otimização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259839"/>
            <a:ext cx="108280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sz="1350" spc="14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controle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5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qualidade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rigoroso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00" dirty="0">
                <a:solidFill>
                  <a:srgbClr val="374050"/>
                </a:solidFill>
                <a:latin typeface="Trebuchet MS"/>
                <a:cs typeface="Trebuchet MS"/>
              </a:rPr>
              <a:t>do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374050"/>
                </a:solidFill>
                <a:latin typeface="Trebuchet MS"/>
                <a:cs typeface="Trebuchet MS"/>
              </a:rPr>
              <a:t>conteúdo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00" dirty="0">
                <a:solidFill>
                  <a:srgbClr val="374050"/>
                </a:solidFill>
                <a:latin typeface="Trebuchet MS"/>
                <a:cs typeface="Trebuchet MS"/>
              </a:rPr>
              <a:t>gerado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pela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IA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374050"/>
                </a:solidFill>
                <a:latin typeface="Trebuchet MS"/>
                <a:cs typeface="Trebuchet MS"/>
              </a:rPr>
              <a:t>é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0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0" dirty="0">
                <a:solidFill>
                  <a:srgbClr val="374050"/>
                </a:solidFill>
                <a:latin typeface="Trebuchet MS"/>
                <a:cs typeface="Trebuchet MS"/>
              </a:rPr>
              <a:t>diferencial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entre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374050"/>
                </a:solidFill>
                <a:latin typeface="Trebuchet MS"/>
                <a:cs typeface="Trebuchet MS"/>
              </a:rPr>
              <a:t>ranquear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5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0" dirty="0">
                <a:solidFill>
                  <a:srgbClr val="374050"/>
                </a:solidFill>
                <a:latin typeface="Trebuchet MS"/>
                <a:cs typeface="Trebuchet MS"/>
              </a:rPr>
              <a:t>ser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0" dirty="0">
                <a:solidFill>
                  <a:srgbClr val="374050"/>
                </a:solidFill>
                <a:latin typeface="Trebuchet MS"/>
                <a:cs typeface="Trebuchet MS"/>
              </a:rPr>
              <a:t>ignorado.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20" dirty="0">
                <a:solidFill>
                  <a:srgbClr val="374050"/>
                </a:solidFill>
                <a:latin typeface="Trebuchet MS"/>
                <a:cs typeface="Trebuchet MS"/>
              </a:rPr>
              <a:t>A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55" dirty="0">
                <a:solidFill>
                  <a:srgbClr val="374050"/>
                </a:solidFill>
                <a:latin typeface="Trebuchet MS"/>
                <a:cs typeface="Trebuchet MS"/>
              </a:rPr>
              <a:t>checklist</a:t>
            </a:r>
            <a:r>
              <a:rPr sz="13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45" dirty="0">
                <a:solidFill>
                  <a:srgbClr val="374050"/>
                </a:solidFill>
                <a:latin typeface="Trebuchet MS"/>
                <a:cs typeface="Trebuchet MS"/>
              </a:rPr>
              <a:t>abaixo </a:t>
            </a:r>
            <a:r>
              <a:rPr sz="1350" spc="85" dirty="0">
                <a:solidFill>
                  <a:srgbClr val="374050"/>
                </a:solidFill>
                <a:latin typeface="Trebuchet MS"/>
                <a:cs typeface="Trebuchet MS"/>
              </a:rPr>
              <a:t>garante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00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20" dirty="0">
                <a:solidFill>
                  <a:srgbClr val="374050"/>
                </a:solidFill>
                <a:latin typeface="Trebuchet MS"/>
                <a:cs typeface="Trebuchet MS"/>
              </a:rPr>
              <a:t>seu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374050"/>
                </a:solidFill>
                <a:latin typeface="Trebuchet MS"/>
                <a:cs typeface="Trebuchet MS"/>
              </a:rPr>
              <a:t>conteúdo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80" dirty="0">
                <a:solidFill>
                  <a:srgbClr val="374050"/>
                </a:solidFill>
                <a:latin typeface="Trebuchet MS"/>
                <a:cs typeface="Trebuchet MS"/>
              </a:rPr>
              <a:t>atenda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14" dirty="0">
                <a:solidFill>
                  <a:srgbClr val="374050"/>
                </a:solidFill>
                <a:latin typeface="Trebuchet MS"/>
                <a:cs typeface="Trebuchet MS"/>
              </a:rPr>
              <a:t>aos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5" dirty="0">
                <a:solidFill>
                  <a:srgbClr val="374050"/>
                </a:solidFill>
                <a:latin typeface="Trebuchet MS"/>
                <a:cs typeface="Trebuchet MS"/>
              </a:rPr>
              <a:t>padrões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95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75" dirty="0">
                <a:solidFill>
                  <a:srgbClr val="374050"/>
                </a:solidFill>
                <a:latin typeface="Trebuchet MS"/>
                <a:cs typeface="Trebuchet MS"/>
              </a:rPr>
              <a:t>qualidade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00" dirty="0">
                <a:solidFill>
                  <a:srgbClr val="374050"/>
                </a:solidFill>
                <a:latin typeface="Trebuchet MS"/>
                <a:cs typeface="Trebuchet MS"/>
              </a:rPr>
              <a:t>do</a:t>
            </a:r>
            <a:r>
              <a:rPr sz="1350" spc="3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16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350" spc="3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350" spc="65" dirty="0">
                <a:solidFill>
                  <a:srgbClr val="374050"/>
                </a:solidFill>
                <a:latin typeface="Trebuchet MS"/>
                <a:cs typeface="Trebuchet MS"/>
              </a:rPr>
              <a:t>moderno:</a:t>
            </a:r>
            <a:endParaRPr sz="13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3399" y="2076450"/>
            <a:ext cx="3609975" cy="1371600"/>
            <a:chOff x="533399" y="2076450"/>
            <a:chExt cx="3609975" cy="1371600"/>
          </a:xfrm>
        </p:grpSpPr>
        <p:sp>
          <p:nvSpPr>
            <p:cNvPr id="8" name="object 8"/>
            <p:cNvSpPr/>
            <p:nvPr/>
          </p:nvSpPr>
          <p:spPr>
            <a:xfrm>
              <a:off x="533399" y="2076450"/>
              <a:ext cx="3609975" cy="1371600"/>
            </a:xfrm>
            <a:custGeom>
              <a:avLst/>
              <a:gdLst/>
              <a:ahLst/>
              <a:cxnLst/>
              <a:rect l="l" t="t" r="r" b="b"/>
              <a:pathLst>
                <a:path w="3609975" h="1371600">
                  <a:moveTo>
                    <a:pt x="3538777" y="1371599"/>
                  </a:moveTo>
                  <a:lnTo>
                    <a:pt x="71196" y="1371599"/>
                  </a:lnTo>
                  <a:lnTo>
                    <a:pt x="66241" y="1371111"/>
                  </a:lnTo>
                  <a:lnTo>
                    <a:pt x="29705" y="1355977"/>
                  </a:lnTo>
                  <a:lnTo>
                    <a:pt x="3885" y="1319937"/>
                  </a:lnTo>
                  <a:lnTo>
                    <a:pt x="0" y="1300402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38777" y="0"/>
                  </a:lnTo>
                  <a:lnTo>
                    <a:pt x="3580269" y="15621"/>
                  </a:lnTo>
                  <a:lnTo>
                    <a:pt x="3606088" y="51661"/>
                  </a:lnTo>
                  <a:lnTo>
                    <a:pt x="3609974" y="71196"/>
                  </a:lnTo>
                  <a:lnTo>
                    <a:pt x="3609974" y="1300402"/>
                  </a:lnTo>
                  <a:lnTo>
                    <a:pt x="3594352" y="1341893"/>
                  </a:lnTo>
                  <a:lnTo>
                    <a:pt x="3558311" y="1367713"/>
                  </a:lnTo>
                  <a:lnTo>
                    <a:pt x="3543732" y="1371111"/>
                  </a:lnTo>
                  <a:lnTo>
                    <a:pt x="3538777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799" y="2228849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60" y="374438"/>
                  </a:lnTo>
                  <a:lnTo>
                    <a:pt x="67731" y="355315"/>
                  </a:lnTo>
                  <a:lnTo>
                    <a:pt x="34591" y="325282"/>
                  </a:lnTo>
                  <a:lnTo>
                    <a:pt x="11600" y="286920"/>
                  </a:lnTo>
                  <a:lnTo>
                    <a:pt x="732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60" y="108159"/>
                  </a:lnTo>
                  <a:lnTo>
                    <a:pt x="25683" y="67730"/>
                  </a:lnTo>
                  <a:lnTo>
                    <a:pt x="55717" y="34591"/>
                  </a:lnTo>
                  <a:lnTo>
                    <a:pt x="94078" y="11600"/>
                  </a:lnTo>
                  <a:lnTo>
                    <a:pt x="137462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2" y="29995"/>
                  </a:lnTo>
                  <a:lnTo>
                    <a:pt x="274804" y="61607"/>
                  </a:lnTo>
                  <a:lnTo>
                    <a:pt x="295895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9" y="272839"/>
                  </a:lnTo>
                  <a:lnTo>
                    <a:pt x="279115" y="313268"/>
                  </a:lnTo>
                  <a:lnTo>
                    <a:pt x="249082" y="346407"/>
                  </a:lnTo>
                  <a:lnTo>
                    <a:pt x="210720" y="369398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999" y="2333624"/>
              <a:ext cx="152399" cy="152399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092200" y="2179954"/>
            <a:ext cx="2907030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9220">
              <a:lnSpc>
                <a:spcPct val="125000"/>
              </a:lnSpc>
              <a:spcBef>
                <a:spcPts val="100"/>
              </a:spcBef>
            </a:pPr>
            <a:r>
              <a:rPr sz="1200" b="1" spc="114" dirty="0">
                <a:solidFill>
                  <a:srgbClr val="15803C"/>
                </a:solidFill>
                <a:latin typeface="Gill Sans MT"/>
                <a:cs typeface="Gill Sans MT"/>
              </a:rPr>
              <a:t>Correspondência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15803C"/>
                </a:solidFill>
                <a:latin typeface="Gill Sans MT"/>
                <a:cs typeface="Gill Sans MT"/>
              </a:rPr>
              <a:t>intenção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15803C"/>
                </a:solidFill>
                <a:latin typeface="Gill Sans MT"/>
                <a:cs typeface="Gill Sans MT"/>
              </a:rPr>
              <a:t>de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busca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42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Verifique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se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corresponde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ao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formato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tipo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informação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Google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já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ranqueia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palavra-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chave.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95774" y="2076450"/>
            <a:ext cx="3600450" cy="1371600"/>
            <a:chOff x="4295774" y="2076450"/>
            <a:chExt cx="3600450" cy="1371600"/>
          </a:xfrm>
        </p:grpSpPr>
        <p:sp>
          <p:nvSpPr>
            <p:cNvPr id="13" name="object 13"/>
            <p:cNvSpPr/>
            <p:nvPr/>
          </p:nvSpPr>
          <p:spPr>
            <a:xfrm>
              <a:off x="4295774" y="2076450"/>
              <a:ext cx="3600450" cy="1371600"/>
            </a:xfrm>
            <a:custGeom>
              <a:avLst/>
              <a:gdLst/>
              <a:ahLst/>
              <a:cxnLst/>
              <a:rect l="l" t="t" r="r" b="b"/>
              <a:pathLst>
                <a:path w="3600450" h="1371600">
                  <a:moveTo>
                    <a:pt x="3529253" y="1371599"/>
                  </a:moveTo>
                  <a:lnTo>
                    <a:pt x="71196" y="1371599"/>
                  </a:lnTo>
                  <a:lnTo>
                    <a:pt x="66241" y="1371111"/>
                  </a:lnTo>
                  <a:lnTo>
                    <a:pt x="29705" y="1355977"/>
                  </a:lnTo>
                  <a:lnTo>
                    <a:pt x="3885" y="1319937"/>
                  </a:lnTo>
                  <a:lnTo>
                    <a:pt x="0" y="1300402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1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29253" y="0"/>
                  </a:lnTo>
                  <a:lnTo>
                    <a:pt x="3570744" y="15621"/>
                  </a:lnTo>
                  <a:lnTo>
                    <a:pt x="3596563" y="51661"/>
                  </a:lnTo>
                  <a:lnTo>
                    <a:pt x="3600449" y="71196"/>
                  </a:lnTo>
                  <a:lnTo>
                    <a:pt x="3600449" y="1300402"/>
                  </a:lnTo>
                  <a:lnTo>
                    <a:pt x="3584827" y="1341893"/>
                  </a:lnTo>
                  <a:lnTo>
                    <a:pt x="3548786" y="1367713"/>
                  </a:lnTo>
                  <a:lnTo>
                    <a:pt x="3534208" y="1371111"/>
                  </a:lnTo>
                  <a:lnTo>
                    <a:pt x="3529253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48174" y="2228849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9" y="374438"/>
                  </a:lnTo>
                  <a:lnTo>
                    <a:pt x="67730" y="355315"/>
                  </a:lnTo>
                  <a:lnTo>
                    <a:pt x="34591" y="325282"/>
                  </a:lnTo>
                  <a:lnTo>
                    <a:pt x="11600" y="286920"/>
                  </a:lnTo>
                  <a:lnTo>
                    <a:pt x="731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59" y="108159"/>
                  </a:lnTo>
                  <a:lnTo>
                    <a:pt x="25683" y="67730"/>
                  </a:lnTo>
                  <a:lnTo>
                    <a:pt x="55716" y="34591"/>
                  </a:lnTo>
                  <a:lnTo>
                    <a:pt x="94078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8" y="272839"/>
                  </a:lnTo>
                  <a:lnTo>
                    <a:pt x="279115" y="313268"/>
                  </a:lnTo>
                  <a:lnTo>
                    <a:pt x="249082" y="346407"/>
                  </a:lnTo>
                  <a:lnTo>
                    <a:pt x="210720" y="369398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24374" y="2333624"/>
              <a:ext cx="152399" cy="152399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851300" y="2129880"/>
            <a:ext cx="2715260" cy="9290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spc="114" dirty="0">
                <a:solidFill>
                  <a:srgbClr val="15803C"/>
                </a:solidFill>
                <a:latin typeface="Gill Sans MT"/>
                <a:cs typeface="Gill Sans MT"/>
              </a:rPr>
              <a:t>Ganho</a:t>
            </a:r>
            <a:r>
              <a:rPr sz="1200" b="1" spc="9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9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10" dirty="0">
                <a:solidFill>
                  <a:srgbClr val="15803C"/>
                </a:solidFill>
                <a:latin typeface="Gill Sans MT"/>
                <a:cs typeface="Gill Sans MT"/>
              </a:rPr>
              <a:t>informação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420"/>
              </a:spcBef>
            </a:pP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Adicione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algo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novo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valioso,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uma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perspectiva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única,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dados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recentes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ou experiência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pessoal.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048624" y="2076450"/>
            <a:ext cx="3609975" cy="1371600"/>
            <a:chOff x="8048624" y="2076450"/>
            <a:chExt cx="3609975" cy="1371600"/>
          </a:xfrm>
        </p:grpSpPr>
        <p:sp>
          <p:nvSpPr>
            <p:cNvPr id="18" name="object 18"/>
            <p:cNvSpPr/>
            <p:nvPr/>
          </p:nvSpPr>
          <p:spPr>
            <a:xfrm>
              <a:off x="8048624" y="2076450"/>
              <a:ext cx="3609975" cy="1371600"/>
            </a:xfrm>
            <a:custGeom>
              <a:avLst/>
              <a:gdLst/>
              <a:ahLst/>
              <a:cxnLst/>
              <a:rect l="l" t="t" r="r" b="b"/>
              <a:pathLst>
                <a:path w="3609975" h="1371600">
                  <a:moveTo>
                    <a:pt x="3538777" y="1371599"/>
                  </a:moveTo>
                  <a:lnTo>
                    <a:pt x="71196" y="1371599"/>
                  </a:lnTo>
                  <a:lnTo>
                    <a:pt x="66240" y="1371111"/>
                  </a:lnTo>
                  <a:lnTo>
                    <a:pt x="29704" y="1355977"/>
                  </a:lnTo>
                  <a:lnTo>
                    <a:pt x="3885" y="1319937"/>
                  </a:lnTo>
                  <a:lnTo>
                    <a:pt x="0" y="1300402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0" y="29704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38777" y="0"/>
                  </a:lnTo>
                  <a:lnTo>
                    <a:pt x="3580268" y="15621"/>
                  </a:lnTo>
                  <a:lnTo>
                    <a:pt x="3606086" y="51661"/>
                  </a:lnTo>
                  <a:lnTo>
                    <a:pt x="3609973" y="71196"/>
                  </a:lnTo>
                  <a:lnTo>
                    <a:pt x="3609973" y="1300402"/>
                  </a:lnTo>
                  <a:lnTo>
                    <a:pt x="3594351" y="1341893"/>
                  </a:lnTo>
                  <a:lnTo>
                    <a:pt x="3558311" y="1367713"/>
                  </a:lnTo>
                  <a:lnTo>
                    <a:pt x="3543732" y="1371111"/>
                  </a:lnTo>
                  <a:lnTo>
                    <a:pt x="3538777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01024" y="2228849"/>
              <a:ext cx="323850" cy="381000"/>
            </a:xfrm>
            <a:custGeom>
              <a:avLst/>
              <a:gdLst/>
              <a:ahLst/>
              <a:cxnLst/>
              <a:rect l="l" t="t" r="r" b="b"/>
              <a:pathLst>
                <a:path w="323850" h="381000">
                  <a:moveTo>
                    <a:pt x="161924" y="380999"/>
                  </a:moveTo>
                  <a:lnTo>
                    <a:pt x="122569" y="376145"/>
                  </a:lnTo>
                  <a:lnTo>
                    <a:pt x="85591" y="361881"/>
                  </a:lnTo>
                  <a:lnTo>
                    <a:pt x="53187" y="339060"/>
                  </a:lnTo>
                  <a:lnTo>
                    <a:pt x="27287" y="309035"/>
                  </a:lnTo>
                  <a:lnTo>
                    <a:pt x="9459" y="273616"/>
                  </a:lnTo>
                  <a:lnTo>
                    <a:pt x="777" y="234946"/>
                  </a:lnTo>
                  <a:lnTo>
                    <a:pt x="0" y="219074"/>
                  </a:lnTo>
                  <a:lnTo>
                    <a:pt x="0" y="161924"/>
                  </a:lnTo>
                  <a:lnTo>
                    <a:pt x="4853" y="122570"/>
                  </a:lnTo>
                  <a:lnTo>
                    <a:pt x="19116" y="85592"/>
                  </a:lnTo>
                  <a:lnTo>
                    <a:pt x="41937" y="53189"/>
                  </a:lnTo>
                  <a:lnTo>
                    <a:pt x="71962" y="27289"/>
                  </a:lnTo>
                  <a:lnTo>
                    <a:pt x="107381" y="9461"/>
                  </a:lnTo>
                  <a:lnTo>
                    <a:pt x="146052" y="777"/>
                  </a:lnTo>
                  <a:lnTo>
                    <a:pt x="161924" y="0"/>
                  </a:lnTo>
                  <a:lnTo>
                    <a:pt x="169880" y="194"/>
                  </a:lnTo>
                  <a:lnTo>
                    <a:pt x="208929" y="6970"/>
                  </a:lnTo>
                  <a:lnTo>
                    <a:pt x="245162" y="23031"/>
                  </a:lnTo>
                  <a:lnTo>
                    <a:pt x="276422" y="47426"/>
                  </a:lnTo>
                  <a:lnTo>
                    <a:pt x="300817" y="78686"/>
                  </a:lnTo>
                  <a:lnTo>
                    <a:pt x="316878" y="114919"/>
                  </a:lnTo>
                  <a:lnTo>
                    <a:pt x="323655" y="153969"/>
                  </a:lnTo>
                  <a:lnTo>
                    <a:pt x="323849" y="161924"/>
                  </a:lnTo>
                  <a:lnTo>
                    <a:pt x="323849" y="219074"/>
                  </a:lnTo>
                  <a:lnTo>
                    <a:pt x="318994" y="258428"/>
                  </a:lnTo>
                  <a:lnTo>
                    <a:pt x="304730" y="295406"/>
                  </a:lnTo>
                  <a:lnTo>
                    <a:pt x="281910" y="327810"/>
                  </a:lnTo>
                  <a:lnTo>
                    <a:pt x="251884" y="353710"/>
                  </a:lnTo>
                  <a:lnTo>
                    <a:pt x="216466" y="371538"/>
                  </a:lnTo>
                  <a:lnTo>
                    <a:pt x="177796" y="380221"/>
                  </a:lnTo>
                  <a:lnTo>
                    <a:pt x="161924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77224" y="2333624"/>
              <a:ext cx="171449" cy="15239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629600" y="2129880"/>
            <a:ext cx="2883535" cy="9290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spc="140" dirty="0">
                <a:solidFill>
                  <a:srgbClr val="15803C"/>
                </a:solidFill>
                <a:latin typeface="Gill Sans MT"/>
                <a:cs typeface="Gill Sans MT"/>
              </a:rPr>
              <a:t>Revisão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15803C"/>
                </a:solidFill>
                <a:latin typeface="Gill Sans MT"/>
                <a:cs typeface="Gill Sans MT"/>
              </a:rPr>
              <a:t>gramática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e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estilo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Utilize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ferramentas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Grammarly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ou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9000"/>
              </a:lnSpc>
            </a:pP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Hemingway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corrigir</a:t>
            </a:r>
            <a:r>
              <a:rPr sz="1050" spc="10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erros</a:t>
            </a:r>
            <a:r>
              <a:rPr sz="1050" spc="10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gramaticais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melhorar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clareza.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33399" y="3600449"/>
            <a:ext cx="3609975" cy="1143000"/>
            <a:chOff x="533399" y="3600449"/>
            <a:chExt cx="3609975" cy="1143000"/>
          </a:xfrm>
        </p:grpSpPr>
        <p:sp>
          <p:nvSpPr>
            <p:cNvPr id="23" name="object 23"/>
            <p:cNvSpPr/>
            <p:nvPr/>
          </p:nvSpPr>
          <p:spPr>
            <a:xfrm>
              <a:off x="533399" y="3600449"/>
              <a:ext cx="3609975" cy="1143000"/>
            </a:xfrm>
            <a:custGeom>
              <a:avLst/>
              <a:gdLst/>
              <a:ahLst/>
              <a:cxnLst/>
              <a:rect l="l" t="t" r="r" b="b"/>
              <a:pathLst>
                <a:path w="3609975" h="1143000">
                  <a:moveTo>
                    <a:pt x="3538777" y="1142999"/>
                  </a:moveTo>
                  <a:lnTo>
                    <a:pt x="71196" y="1142999"/>
                  </a:lnTo>
                  <a:lnTo>
                    <a:pt x="66241" y="1142511"/>
                  </a:lnTo>
                  <a:lnTo>
                    <a:pt x="29705" y="1127377"/>
                  </a:lnTo>
                  <a:lnTo>
                    <a:pt x="3885" y="1091337"/>
                  </a:lnTo>
                  <a:lnTo>
                    <a:pt x="0" y="1071803"/>
                  </a:lnTo>
                  <a:lnTo>
                    <a:pt x="0" y="10667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38777" y="0"/>
                  </a:lnTo>
                  <a:lnTo>
                    <a:pt x="3580269" y="15621"/>
                  </a:lnTo>
                  <a:lnTo>
                    <a:pt x="3606088" y="51661"/>
                  </a:lnTo>
                  <a:lnTo>
                    <a:pt x="3609974" y="71196"/>
                  </a:lnTo>
                  <a:lnTo>
                    <a:pt x="3609974" y="1071803"/>
                  </a:lnTo>
                  <a:lnTo>
                    <a:pt x="3594352" y="1113293"/>
                  </a:lnTo>
                  <a:lnTo>
                    <a:pt x="3558311" y="1139113"/>
                  </a:lnTo>
                  <a:lnTo>
                    <a:pt x="3543732" y="1142511"/>
                  </a:lnTo>
                  <a:lnTo>
                    <a:pt x="3538777" y="11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85799" y="3752849"/>
              <a:ext cx="285750" cy="381000"/>
            </a:xfrm>
            <a:custGeom>
              <a:avLst/>
              <a:gdLst/>
              <a:ahLst/>
              <a:cxnLst/>
              <a:rect l="l" t="t" r="r" b="b"/>
              <a:pathLst>
                <a:path w="285750" h="381000">
                  <a:moveTo>
                    <a:pt x="142874" y="380999"/>
                  </a:moveTo>
                  <a:lnTo>
                    <a:pt x="101399" y="374848"/>
                  </a:lnTo>
                  <a:lnTo>
                    <a:pt x="63497" y="356920"/>
                  </a:lnTo>
                  <a:lnTo>
                    <a:pt x="32429" y="328764"/>
                  </a:lnTo>
                  <a:lnTo>
                    <a:pt x="10875" y="292800"/>
                  </a:lnTo>
                  <a:lnTo>
                    <a:pt x="686" y="252129"/>
                  </a:lnTo>
                  <a:lnTo>
                    <a:pt x="0" y="238124"/>
                  </a:lnTo>
                  <a:lnTo>
                    <a:pt x="0" y="142874"/>
                  </a:lnTo>
                  <a:lnTo>
                    <a:pt x="6150" y="101399"/>
                  </a:lnTo>
                  <a:lnTo>
                    <a:pt x="24078" y="63497"/>
                  </a:lnTo>
                  <a:lnTo>
                    <a:pt x="52234" y="32429"/>
                  </a:lnTo>
                  <a:lnTo>
                    <a:pt x="88198" y="10875"/>
                  </a:lnTo>
                  <a:lnTo>
                    <a:pt x="128870" y="686"/>
                  </a:lnTo>
                  <a:lnTo>
                    <a:pt x="142874" y="0"/>
                  </a:lnTo>
                  <a:lnTo>
                    <a:pt x="149894" y="171"/>
                  </a:lnTo>
                  <a:lnTo>
                    <a:pt x="191000" y="8347"/>
                  </a:lnTo>
                  <a:lnTo>
                    <a:pt x="227992" y="28120"/>
                  </a:lnTo>
                  <a:lnTo>
                    <a:pt x="257628" y="57756"/>
                  </a:lnTo>
                  <a:lnTo>
                    <a:pt x="277401" y="94749"/>
                  </a:lnTo>
                  <a:lnTo>
                    <a:pt x="285578" y="135855"/>
                  </a:lnTo>
                  <a:lnTo>
                    <a:pt x="285749" y="142874"/>
                  </a:lnTo>
                  <a:lnTo>
                    <a:pt x="285749" y="238124"/>
                  </a:lnTo>
                  <a:lnTo>
                    <a:pt x="279599" y="279599"/>
                  </a:lnTo>
                  <a:lnTo>
                    <a:pt x="261671" y="317501"/>
                  </a:lnTo>
                  <a:lnTo>
                    <a:pt x="233514" y="348569"/>
                  </a:lnTo>
                  <a:lnTo>
                    <a:pt x="197550" y="370123"/>
                  </a:lnTo>
                  <a:lnTo>
                    <a:pt x="156879" y="380313"/>
                  </a:lnTo>
                  <a:lnTo>
                    <a:pt x="142874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1999" y="3857624"/>
              <a:ext cx="133349" cy="15239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1073150" y="3653880"/>
            <a:ext cx="2924810" cy="9290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Formatação</a:t>
            </a:r>
            <a:r>
              <a:rPr sz="1200" b="1" spc="10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35" dirty="0">
                <a:solidFill>
                  <a:srgbClr val="15803C"/>
                </a:solidFill>
                <a:latin typeface="Gill Sans MT"/>
                <a:cs typeface="Gill Sans MT"/>
              </a:rPr>
              <a:t>para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15803C"/>
                </a:solidFill>
                <a:latin typeface="Gill Sans MT"/>
                <a:cs typeface="Gill Sans MT"/>
              </a:rPr>
              <a:t>legibilidade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420"/>
              </a:spcBef>
            </a:pP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Otimize</a:t>
            </a:r>
            <a:r>
              <a:rPr sz="105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050" spc="1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parágrafos</a:t>
            </a:r>
            <a:r>
              <a:rPr sz="1050" spc="1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curtos,</a:t>
            </a:r>
            <a:r>
              <a:rPr sz="1050" spc="1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quebras</a:t>
            </a:r>
            <a:r>
              <a:rPr sz="1050" spc="1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linha,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marcadores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imagens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cada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200-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50" spc="114" dirty="0">
                <a:solidFill>
                  <a:srgbClr val="4A5462"/>
                </a:solidFill>
                <a:latin typeface="Trebuchet MS"/>
                <a:cs typeface="Trebuchet MS"/>
              </a:rPr>
              <a:t>300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palavras.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295774" y="3600449"/>
            <a:ext cx="3600450" cy="1143000"/>
            <a:chOff x="4295774" y="3600449"/>
            <a:chExt cx="3600450" cy="1143000"/>
          </a:xfrm>
        </p:grpSpPr>
        <p:sp>
          <p:nvSpPr>
            <p:cNvPr id="28" name="object 28"/>
            <p:cNvSpPr/>
            <p:nvPr/>
          </p:nvSpPr>
          <p:spPr>
            <a:xfrm>
              <a:off x="4295774" y="3600449"/>
              <a:ext cx="3600450" cy="1143000"/>
            </a:xfrm>
            <a:custGeom>
              <a:avLst/>
              <a:gdLst/>
              <a:ahLst/>
              <a:cxnLst/>
              <a:rect l="l" t="t" r="r" b="b"/>
              <a:pathLst>
                <a:path w="3600450" h="1143000">
                  <a:moveTo>
                    <a:pt x="3529253" y="1142999"/>
                  </a:moveTo>
                  <a:lnTo>
                    <a:pt x="71196" y="1142999"/>
                  </a:lnTo>
                  <a:lnTo>
                    <a:pt x="66241" y="1142511"/>
                  </a:lnTo>
                  <a:lnTo>
                    <a:pt x="29705" y="1127377"/>
                  </a:lnTo>
                  <a:lnTo>
                    <a:pt x="3885" y="1091337"/>
                  </a:lnTo>
                  <a:lnTo>
                    <a:pt x="0" y="1071803"/>
                  </a:lnTo>
                  <a:lnTo>
                    <a:pt x="0" y="10667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29253" y="0"/>
                  </a:lnTo>
                  <a:lnTo>
                    <a:pt x="3570744" y="15621"/>
                  </a:lnTo>
                  <a:lnTo>
                    <a:pt x="3596563" y="51661"/>
                  </a:lnTo>
                  <a:lnTo>
                    <a:pt x="3600449" y="71196"/>
                  </a:lnTo>
                  <a:lnTo>
                    <a:pt x="3600449" y="1071803"/>
                  </a:lnTo>
                  <a:lnTo>
                    <a:pt x="3584827" y="1113293"/>
                  </a:lnTo>
                  <a:lnTo>
                    <a:pt x="3548786" y="1139113"/>
                  </a:lnTo>
                  <a:lnTo>
                    <a:pt x="3534208" y="1142511"/>
                  </a:lnTo>
                  <a:lnTo>
                    <a:pt x="3529253" y="11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448174" y="3752849"/>
              <a:ext cx="342900" cy="381000"/>
            </a:xfrm>
            <a:custGeom>
              <a:avLst/>
              <a:gdLst/>
              <a:ahLst/>
              <a:cxnLst/>
              <a:rect l="l" t="t" r="r" b="b"/>
              <a:pathLst>
                <a:path w="342900" h="381000">
                  <a:moveTo>
                    <a:pt x="171449" y="380999"/>
                  </a:moveTo>
                  <a:lnTo>
                    <a:pt x="129780" y="375860"/>
                  </a:lnTo>
                  <a:lnTo>
                    <a:pt x="90627" y="360756"/>
                  </a:lnTo>
                  <a:lnTo>
                    <a:pt x="56317" y="336593"/>
                  </a:lnTo>
                  <a:lnTo>
                    <a:pt x="28894" y="304801"/>
                  </a:lnTo>
                  <a:lnTo>
                    <a:pt x="10017" y="267299"/>
                  </a:lnTo>
                  <a:lnTo>
                    <a:pt x="823" y="226355"/>
                  </a:lnTo>
                  <a:lnTo>
                    <a:pt x="0" y="209549"/>
                  </a:lnTo>
                  <a:lnTo>
                    <a:pt x="0" y="171449"/>
                  </a:lnTo>
                  <a:lnTo>
                    <a:pt x="5139" y="129780"/>
                  </a:lnTo>
                  <a:lnTo>
                    <a:pt x="20242" y="90627"/>
                  </a:lnTo>
                  <a:lnTo>
                    <a:pt x="44406" y="56317"/>
                  </a:lnTo>
                  <a:lnTo>
                    <a:pt x="76197" y="28894"/>
                  </a:lnTo>
                  <a:lnTo>
                    <a:pt x="113698" y="10017"/>
                  </a:lnTo>
                  <a:lnTo>
                    <a:pt x="154644" y="823"/>
                  </a:lnTo>
                  <a:lnTo>
                    <a:pt x="171449" y="0"/>
                  </a:lnTo>
                  <a:lnTo>
                    <a:pt x="179872" y="205"/>
                  </a:lnTo>
                  <a:lnTo>
                    <a:pt x="221219" y="7380"/>
                  </a:lnTo>
                  <a:lnTo>
                    <a:pt x="259584" y="24386"/>
                  </a:lnTo>
                  <a:lnTo>
                    <a:pt x="292682" y="50216"/>
                  </a:lnTo>
                  <a:lnTo>
                    <a:pt x="318512" y="83315"/>
                  </a:lnTo>
                  <a:lnTo>
                    <a:pt x="335518" y="121679"/>
                  </a:lnTo>
                  <a:lnTo>
                    <a:pt x="342693" y="163026"/>
                  </a:lnTo>
                  <a:lnTo>
                    <a:pt x="342899" y="171449"/>
                  </a:lnTo>
                  <a:lnTo>
                    <a:pt x="342899" y="209549"/>
                  </a:lnTo>
                  <a:lnTo>
                    <a:pt x="337759" y="251218"/>
                  </a:lnTo>
                  <a:lnTo>
                    <a:pt x="322656" y="290371"/>
                  </a:lnTo>
                  <a:lnTo>
                    <a:pt x="298493" y="324681"/>
                  </a:lnTo>
                  <a:lnTo>
                    <a:pt x="266701" y="352104"/>
                  </a:lnTo>
                  <a:lnTo>
                    <a:pt x="229199" y="370981"/>
                  </a:lnTo>
                  <a:lnTo>
                    <a:pt x="188255" y="380176"/>
                  </a:lnTo>
                  <a:lnTo>
                    <a:pt x="171449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4374" y="3857624"/>
              <a:ext cx="190499" cy="152399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4889400" y="3653880"/>
            <a:ext cx="2498725" cy="9290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spc="114" dirty="0">
                <a:solidFill>
                  <a:srgbClr val="15803C"/>
                </a:solidFill>
                <a:latin typeface="Gill Sans MT"/>
                <a:cs typeface="Gill Sans MT"/>
              </a:rPr>
              <a:t>Links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15803C"/>
                </a:solidFill>
                <a:latin typeface="Gill Sans MT"/>
                <a:cs typeface="Gill Sans MT"/>
              </a:rPr>
              <a:t>internos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e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10" dirty="0">
                <a:solidFill>
                  <a:srgbClr val="15803C"/>
                </a:solidFill>
                <a:latin typeface="Gill Sans MT"/>
                <a:cs typeface="Gill Sans MT"/>
              </a:rPr>
              <a:t>externos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420"/>
              </a:spcBef>
            </a:pP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Adicione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links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relevantes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outras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páginas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seu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site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fontes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externas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alta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autoridade.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8048624" y="3600449"/>
            <a:ext cx="3609975" cy="1143000"/>
            <a:chOff x="8048624" y="3600449"/>
            <a:chExt cx="3609975" cy="1143000"/>
          </a:xfrm>
        </p:grpSpPr>
        <p:sp>
          <p:nvSpPr>
            <p:cNvPr id="33" name="object 33"/>
            <p:cNvSpPr/>
            <p:nvPr/>
          </p:nvSpPr>
          <p:spPr>
            <a:xfrm>
              <a:off x="8048624" y="3600449"/>
              <a:ext cx="3609975" cy="1143000"/>
            </a:xfrm>
            <a:custGeom>
              <a:avLst/>
              <a:gdLst/>
              <a:ahLst/>
              <a:cxnLst/>
              <a:rect l="l" t="t" r="r" b="b"/>
              <a:pathLst>
                <a:path w="3609975" h="1143000">
                  <a:moveTo>
                    <a:pt x="3538777" y="1142999"/>
                  </a:moveTo>
                  <a:lnTo>
                    <a:pt x="71196" y="1142999"/>
                  </a:lnTo>
                  <a:lnTo>
                    <a:pt x="66240" y="1142511"/>
                  </a:lnTo>
                  <a:lnTo>
                    <a:pt x="29704" y="1127377"/>
                  </a:lnTo>
                  <a:lnTo>
                    <a:pt x="3885" y="1091337"/>
                  </a:lnTo>
                  <a:lnTo>
                    <a:pt x="0" y="1071803"/>
                  </a:lnTo>
                  <a:lnTo>
                    <a:pt x="0" y="1066799"/>
                  </a:lnTo>
                  <a:lnTo>
                    <a:pt x="0" y="71196"/>
                  </a:lnTo>
                  <a:lnTo>
                    <a:pt x="15620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38777" y="0"/>
                  </a:lnTo>
                  <a:lnTo>
                    <a:pt x="3580268" y="15621"/>
                  </a:lnTo>
                  <a:lnTo>
                    <a:pt x="3606086" y="51661"/>
                  </a:lnTo>
                  <a:lnTo>
                    <a:pt x="3609973" y="71196"/>
                  </a:lnTo>
                  <a:lnTo>
                    <a:pt x="3609973" y="1071803"/>
                  </a:lnTo>
                  <a:lnTo>
                    <a:pt x="3594351" y="1113293"/>
                  </a:lnTo>
                  <a:lnTo>
                    <a:pt x="3558311" y="1139113"/>
                  </a:lnTo>
                  <a:lnTo>
                    <a:pt x="3543732" y="1142511"/>
                  </a:lnTo>
                  <a:lnTo>
                    <a:pt x="3538777" y="11429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201024" y="3752849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8" y="374439"/>
                  </a:lnTo>
                  <a:lnTo>
                    <a:pt x="67729" y="355315"/>
                  </a:lnTo>
                  <a:lnTo>
                    <a:pt x="34590" y="325282"/>
                  </a:lnTo>
                  <a:lnTo>
                    <a:pt x="11599" y="286920"/>
                  </a:lnTo>
                  <a:lnTo>
                    <a:pt x="731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59" y="108159"/>
                  </a:lnTo>
                  <a:lnTo>
                    <a:pt x="25682" y="67730"/>
                  </a:lnTo>
                  <a:lnTo>
                    <a:pt x="55715" y="34591"/>
                  </a:lnTo>
                  <a:lnTo>
                    <a:pt x="94077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2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3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8" y="272839"/>
                  </a:lnTo>
                  <a:lnTo>
                    <a:pt x="279114" y="313268"/>
                  </a:lnTo>
                  <a:lnTo>
                    <a:pt x="249081" y="346407"/>
                  </a:lnTo>
                  <a:lnTo>
                    <a:pt x="210719" y="369398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77224" y="3857624"/>
              <a:ext cx="152399" cy="15239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8610550" y="3653880"/>
            <a:ext cx="2759710" cy="9290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spc="100" dirty="0">
                <a:solidFill>
                  <a:srgbClr val="15803C"/>
                </a:solidFill>
                <a:latin typeface="Gill Sans MT"/>
                <a:cs typeface="Gill Sans MT"/>
              </a:rPr>
              <a:t>Verificação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15803C"/>
                </a:solidFill>
                <a:latin typeface="Gill Sans MT"/>
                <a:cs typeface="Gill Sans MT"/>
              </a:rPr>
              <a:t>fatos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42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Verifique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rigorosamente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todos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os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fatos,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estatísticas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eventos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mencionados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para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garantir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precisão.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33399" y="4895849"/>
            <a:ext cx="3609975" cy="1371600"/>
            <a:chOff x="533399" y="4895849"/>
            <a:chExt cx="3609975" cy="1371600"/>
          </a:xfrm>
        </p:grpSpPr>
        <p:sp>
          <p:nvSpPr>
            <p:cNvPr id="38" name="object 38"/>
            <p:cNvSpPr/>
            <p:nvPr/>
          </p:nvSpPr>
          <p:spPr>
            <a:xfrm>
              <a:off x="533399" y="4895849"/>
              <a:ext cx="3609975" cy="1371600"/>
            </a:xfrm>
            <a:custGeom>
              <a:avLst/>
              <a:gdLst/>
              <a:ahLst/>
              <a:cxnLst/>
              <a:rect l="l" t="t" r="r" b="b"/>
              <a:pathLst>
                <a:path w="3609975" h="1371600">
                  <a:moveTo>
                    <a:pt x="3538777" y="1371599"/>
                  </a:moveTo>
                  <a:lnTo>
                    <a:pt x="71196" y="1371599"/>
                  </a:lnTo>
                  <a:lnTo>
                    <a:pt x="66241" y="1371111"/>
                  </a:lnTo>
                  <a:lnTo>
                    <a:pt x="29705" y="1355976"/>
                  </a:lnTo>
                  <a:lnTo>
                    <a:pt x="3885" y="1319936"/>
                  </a:lnTo>
                  <a:lnTo>
                    <a:pt x="0" y="1300402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38777" y="0"/>
                  </a:lnTo>
                  <a:lnTo>
                    <a:pt x="3580269" y="15621"/>
                  </a:lnTo>
                  <a:lnTo>
                    <a:pt x="3606088" y="51661"/>
                  </a:lnTo>
                  <a:lnTo>
                    <a:pt x="3609974" y="71196"/>
                  </a:lnTo>
                  <a:lnTo>
                    <a:pt x="3609974" y="1300402"/>
                  </a:lnTo>
                  <a:lnTo>
                    <a:pt x="3594352" y="1341894"/>
                  </a:lnTo>
                  <a:lnTo>
                    <a:pt x="3558311" y="1367712"/>
                  </a:lnTo>
                  <a:lnTo>
                    <a:pt x="3543732" y="1371111"/>
                  </a:lnTo>
                  <a:lnTo>
                    <a:pt x="3538777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85799" y="5048249"/>
              <a:ext cx="342900" cy="381000"/>
            </a:xfrm>
            <a:custGeom>
              <a:avLst/>
              <a:gdLst/>
              <a:ahLst/>
              <a:cxnLst/>
              <a:rect l="l" t="t" r="r" b="b"/>
              <a:pathLst>
                <a:path w="342900" h="381000">
                  <a:moveTo>
                    <a:pt x="171449" y="380999"/>
                  </a:moveTo>
                  <a:lnTo>
                    <a:pt x="129780" y="375859"/>
                  </a:lnTo>
                  <a:lnTo>
                    <a:pt x="90627" y="360756"/>
                  </a:lnTo>
                  <a:lnTo>
                    <a:pt x="56317" y="336593"/>
                  </a:lnTo>
                  <a:lnTo>
                    <a:pt x="28894" y="304802"/>
                  </a:lnTo>
                  <a:lnTo>
                    <a:pt x="10017" y="267300"/>
                  </a:lnTo>
                  <a:lnTo>
                    <a:pt x="823" y="226355"/>
                  </a:lnTo>
                  <a:lnTo>
                    <a:pt x="0" y="209549"/>
                  </a:lnTo>
                  <a:lnTo>
                    <a:pt x="0" y="171449"/>
                  </a:lnTo>
                  <a:lnTo>
                    <a:pt x="5139" y="129780"/>
                  </a:lnTo>
                  <a:lnTo>
                    <a:pt x="20242" y="90627"/>
                  </a:lnTo>
                  <a:lnTo>
                    <a:pt x="44406" y="56317"/>
                  </a:lnTo>
                  <a:lnTo>
                    <a:pt x="76197" y="28894"/>
                  </a:lnTo>
                  <a:lnTo>
                    <a:pt x="113699" y="10017"/>
                  </a:lnTo>
                  <a:lnTo>
                    <a:pt x="154644" y="823"/>
                  </a:lnTo>
                  <a:lnTo>
                    <a:pt x="171449" y="0"/>
                  </a:lnTo>
                  <a:lnTo>
                    <a:pt x="179872" y="205"/>
                  </a:lnTo>
                  <a:lnTo>
                    <a:pt x="221219" y="7379"/>
                  </a:lnTo>
                  <a:lnTo>
                    <a:pt x="259584" y="24385"/>
                  </a:lnTo>
                  <a:lnTo>
                    <a:pt x="292683" y="50216"/>
                  </a:lnTo>
                  <a:lnTo>
                    <a:pt x="318513" y="83314"/>
                  </a:lnTo>
                  <a:lnTo>
                    <a:pt x="335519" y="121679"/>
                  </a:lnTo>
                  <a:lnTo>
                    <a:pt x="342694" y="163027"/>
                  </a:lnTo>
                  <a:lnTo>
                    <a:pt x="342899" y="171449"/>
                  </a:lnTo>
                  <a:lnTo>
                    <a:pt x="342899" y="209549"/>
                  </a:lnTo>
                  <a:lnTo>
                    <a:pt x="337760" y="251218"/>
                  </a:lnTo>
                  <a:lnTo>
                    <a:pt x="322656" y="290371"/>
                  </a:lnTo>
                  <a:lnTo>
                    <a:pt x="298493" y="324681"/>
                  </a:lnTo>
                  <a:lnTo>
                    <a:pt x="266702" y="352104"/>
                  </a:lnTo>
                  <a:lnTo>
                    <a:pt x="229200" y="370981"/>
                  </a:lnTo>
                  <a:lnTo>
                    <a:pt x="188255" y="380176"/>
                  </a:lnTo>
                  <a:lnTo>
                    <a:pt x="171449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1999" y="5153024"/>
              <a:ext cx="190499" cy="15239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1130300" y="4999354"/>
            <a:ext cx="2543175" cy="1107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815">
              <a:lnSpc>
                <a:spcPct val="125000"/>
              </a:lnSpc>
              <a:spcBef>
                <a:spcPts val="100"/>
              </a:spcBef>
            </a:pPr>
            <a:r>
              <a:rPr sz="1200" b="1" spc="135" dirty="0">
                <a:solidFill>
                  <a:srgbClr val="15803C"/>
                </a:solidFill>
                <a:latin typeface="Gill Sans MT"/>
                <a:cs typeface="Gill Sans MT"/>
              </a:rPr>
              <a:t>Redução</a:t>
            </a:r>
            <a:r>
              <a:rPr sz="1200" b="1" spc="8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60" dirty="0">
                <a:solidFill>
                  <a:srgbClr val="15803C"/>
                </a:solidFill>
                <a:latin typeface="Gill Sans MT"/>
                <a:cs typeface="Gill Sans MT"/>
              </a:rPr>
              <a:t>da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15803C"/>
                </a:solidFill>
                <a:latin typeface="Gill Sans MT"/>
                <a:cs typeface="Gill Sans MT"/>
              </a:rPr>
              <a:t>pontuação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20" dirty="0">
                <a:solidFill>
                  <a:srgbClr val="15803C"/>
                </a:solidFill>
                <a:latin typeface="Gill Sans MT"/>
                <a:cs typeface="Gill Sans MT"/>
              </a:rPr>
              <a:t>de </a:t>
            </a:r>
            <a:r>
              <a:rPr sz="1200" b="1" spc="125" dirty="0">
                <a:solidFill>
                  <a:srgbClr val="15803C"/>
                </a:solidFill>
                <a:latin typeface="Gill Sans MT"/>
                <a:cs typeface="Gill Sans MT"/>
              </a:rPr>
              <a:t>detecção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-25" dirty="0">
                <a:solidFill>
                  <a:srgbClr val="15803C"/>
                </a:solidFill>
                <a:latin typeface="Gill Sans MT"/>
                <a:cs typeface="Gill Sans MT"/>
              </a:rPr>
              <a:t>IA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420"/>
              </a:spcBef>
            </a:pP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ferramentas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 como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Originality.ai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5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edite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para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adicionar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14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toque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 mais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humano.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295774" y="4895849"/>
            <a:ext cx="3600450" cy="1371600"/>
            <a:chOff x="4295774" y="4895849"/>
            <a:chExt cx="3600450" cy="1371600"/>
          </a:xfrm>
        </p:grpSpPr>
        <p:sp>
          <p:nvSpPr>
            <p:cNvPr id="43" name="object 43"/>
            <p:cNvSpPr/>
            <p:nvPr/>
          </p:nvSpPr>
          <p:spPr>
            <a:xfrm>
              <a:off x="4295774" y="4895849"/>
              <a:ext cx="3600450" cy="1371600"/>
            </a:xfrm>
            <a:custGeom>
              <a:avLst/>
              <a:gdLst/>
              <a:ahLst/>
              <a:cxnLst/>
              <a:rect l="l" t="t" r="r" b="b"/>
              <a:pathLst>
                <a:path w="3600450" h="1371600">
                  <a:moveTo>
                    <a:pt x="3529253" y="1371599"/>
                  </a:moveTo>
                  <a:lnTo>
                    <a:pt x="71196" y="1371599"/>
                  </a:lnTo>
                  <a:lnTo>
                    <a:pt x="66241" y="1371111"/>
                  </a:lnTo>
                  <a:lnTo>
                    <a:pt x="29705" y="1355976"/>
                  </a:lnTo>
                  <a:lnTo>
                    <a:pt x="3885" y="1319936"/>
                  </a:lnTo>
                  <a:lnTo>
                    <a:pt x="0" y="1300402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1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29253" y="0"/>
                  </a:lnTo>
                  <a:lnTo>
                    <a:pt x="3570744" y="15621"/>
                  </a:lnTo>
                  <a:lnTo>
                    <a:pt x="3596563" y="51661"/>
                  </a:lnTo>
                  <a:lnTo>
                    <a:pt x="3600449" y="71196"/>
                  </a:lnTo>
                  <a:lnTo>
                    <a:pt x="3600449" y="1300402"/>
                  </a:lnTo>
                  <a:lnTo>
                    <a:pt x="3584827" y="1341894"/>
                  </a:lnTo>
                  <a:lnTo>
                    <a:pt x="3548786" y="1367712"/>
                  </a:lnTo>
                  <a:lnTo>
                    <a:pt x="3534208" y="1371111"/>
                  </a:lnTo>
                  <a:lnTo>
                    <a:pt x="3529253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448174" y="5048249"/>
              <a:ext cx="304800" cy="381000"/>
            </a:xfrm>
            <a:custGeom>
              <a:avLst/>
              <a:gdLst/>
              <a:ahLst/>
              <a:cxnLst/>
              <a:rect l="l" t="t" r="r" b="b"/>
              <a:pathLst>
                <a:path w="304800" h="381000">
                  <a:moveTo>
                    <a:pt x="152399" y="380999"/>
                  </a:moveTo>
                  <a:lnTo>
                    <a:pt x="108159" y="374438"/>
                  </a:lnTo>
                  <a:lnTo>
                    <a:pt x="67730" y="355315"/>
                  </a:lnTo>
                  <a:lnTo>
                    <a:pt x="34591" y="325282"/>
                  </a:lnTo>
                  <a:lnTo>
                    <a:pt x="11600" y="286920"/>
                  </a:lnTo>
                  <a:lnTo>
                    <a:pt x="731" y="243537"/>
                  </a:lnTo>
                  <a:lnTo>
                    <a:pt x="0" y="228599"/>
                  </a:lnTo>
                  <a:lnTo>
                    <a:pt x="0" y="152399"/>
                  </a:lnTo>
                  <a:lnTo>
                    <a:pt x="6559" y="108159"/>
                  </a:lnTo>
                  <a:lnTo>
                    <a:pt x="25683" y="67730"/>
                  </a:lnTo>
                  <a:lnTo>
                    <a:pt x="55716" y="34591"/>
                  </a:lnTo>
                  <a:lnTo>
                    <a:pt x="94078" y="11600"/>
                  </a:lnTo>
                  <a:lnTo>
                    <a:pt x="137461" y="732"/>
                  </a:lnTo>
                  <a:lnTo>
                    <a:pt x="152399" y="0"/>
                  </a:lnTo>
                  <a:lnTo>
                    <a:pt x="159886" y="183"/>
                  </a:lnTo>
                  <a:lnTo>
                    <a:pt x="203733" y="8904"/>
                  </a:lnTo>
                  <a:lnTo>
                    <a:pt x="243191" y="29995"/>
                  </a:lnTo>
                  <a:lnTo>
                    <a:pt x="274803" y="61607"/>
                  </a:lnTo>
                  <a:lnTo>
                    <a:pt x="295894" y="101065"/>
                  </a:lnTo>
                  <a:lnTo>
                    <a:pt x="304616" y="144912"/>
                  </a:lnTo>
                  <a:lnTo>
                    <a:pt x="304799" y="152399"/>
                  </a:lnTo>
                  <a:lnTo>
                    <a:pt x="304799" y="228599"/>
                  </a:lnTo>
                  <a:lnTo>
                    <a:pt x="298238" y="272839"/>
                  </a:lnTo>
                  <a:lnTo>
                    <a:pt x="279115" y="313268"/>
                  </a:lnTo>
                  <a:lnTo>
                    <a:pt x="249082" y="346407"/>
                  </a:lnTo>
                  <a:lnTo>
                    <a:pt x="210720" y="369398"/>
                  </a:lnTo>
                  <a:lnTo>
                    <a:pt x="167337" y="380267"/>
                  </a:lnTo>
                  <a:lnTo>
                    <a:pt x="152399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24374" y="5153024"/>
              <a:ext cx="152399" cy="15239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4851300" y="4949280"/>
            <a:ext cx="2825750" cy="9290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spc="90" dirty="0">
                <a:solidFill>
                  <a:srgbClr val="15803C"/>
                </a:solidFill>
                <a:latin typeface="Gill Sans MT"/>
                <a:cs typeface="Gill Sans MT"/>
              </a:rPr>
              <a:t>Otimização</a:t>
            </a:r>
            <a:r>
              <a:rPr sz="1200" b="1" spc="105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45" dirty="0">
                <a:solidFill>
                  <a:srgbClr val="15803C"/>
                </a:solidFill>
                <a:latin typeface="Gill Sans MT"/>
                <a:cs typeface="Gill Sans MT"/>
              </a:rPr>
              <a:t>de</a:t>
            </a:r>
            <a:r>
              <a:rPr sz="1200" b="1" spc="110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130" dirty="0">
                <a:solidFill>
                  <a:srgbClr val="15803C"/>
                </a:solidFill>
                <a:latin typeface="Gill Sans MT"/>
                <a:cs typeface="Gill Sans MT"/>
              </a:rPr>
              <a:t>palavras-</a:t>
            </a:r>
            <a:r>
              <a:rPr sz="1200" b="1" spc="140" dirty="0">
                <a:solidFill>
                  <a:srgbClr val="15803C"/>
                </a:solidFill>
                <a:latin typeface="Gill Sans MT"/>
                <a:cs typeface="Gill Sans MT"/>
              </a:rPr>
              <a:t>chave</a:t>
            </a:r>
            <a:endParaRPr sz="1200">
              <a:latin typeface="Gill Sans MT"/>
              <a:cs typeface="Gill Sans MT"/>
            </a:endParaRPr>
          </a:p>
          <a:p>
            <a:pPr marL="12700" marR="5080">
              <a:lnSpc>
                <a:spcPct val="119000"/>
              </a:lnSpc>
              <a:spcBef>
                <a:spcPts val="42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Certifique-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se</a:t>
            </a:r>
            <a:r>
              <a:rPr sz="1050" spc="1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1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050" spc="1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050" spc="1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palavra-</a:t>
            </a:r>
            <a:r>
              <a:rPr sz="1050" spc="60" dirty="0">
                <a:solidFill>
                  <a:srgbClr val="4A5462"/>
                </a:solidFill>
                <a:latin typeface="Trebuchet MS"/>
                <a:cs typeface="Trebuchet MS"/>
              </a:rPr>
              <a:t>chave-</a:t>
            </a:r>
            <a:r>
              <a:rPr sz="1050" spc="35" dirty="0">
                <a:solidFill>
                  <a:srgbClr val="4A5462"/>
                </a:solidFill>
                <a:latin typeface="Trebuchet MS"/>
                <a:cs typeface="Trebuchet MS"/>
              </a:rPr>
              <a:t>alvo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esteja</a:t>
            </a:r>
            <a:r>
              <a:rPr sz="1050" spc="1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naturalmente</a:t>
            </a:r>
            <a:r>
              <a:rPr sz="1050" spc="1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incluída</a:t>
            </a:r>
            <a:r>
              <a:rPr sz="1050" spc="1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no</a:t>
            </a:r>
            <a:r>
              <a:rPr sz="1050" spc="1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10" dirty="0">
                <a:solidFill>
                  <a:srgbClr val="4A5462"/>
                </a:solidFill>
                <a:latin typeface="Trebuchet MS"/>
                <a:cs typeface="Trebuchet MS"/>
              </a:rPr>
              <a:t>URL,</a:t>
            </a:r>
            <a:r>
              <a:rPr sz="1050" spc="1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0" dirty="0">
                <a:solidFill>
                  <a:srgbClr val="4A5462"/>
                </a:solidFill>
                <a:latin typeface="Trebuchet MS"/>
                <a:cs typeface="Trebuchet MS"/>
              </a:rPr>
              <a:t>no</a:t>
            </a:r>
            <a:endParaRPr sz="1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050" dirty="0">
                <a:solidFill>
                  <a:srgbClr val="4A5462"/>
                </a:solidFill>
                <a:latin typeface="Trebuchet MS"/>
                <a:cs typeface="Trebuchet MS"/>
              </a:rPr>
              <a:t>título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80" dirty="0">
                <a:solidFill>
                  <a:srgbClr val="4A5462"/>
                </a:solidFill>
                <a:latin typeface="Trebuchet MS"/>
                <a:cs typeface="Trebuchet MS"/>
              </a:rPr>
              <a:t>ao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longo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05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40" dirty="0">
                <a:solidFill>
                  <a:srgbClr val="4A5462"/>
                </a:solidFill>
                <a:latin typeface="Trebuchet MS"/>
                <a:cs typeface="Trebuchet MS"/>
              </a:rPr>
              <a:t>conteúdo.</a:t>
            </a:r>
            <a:endParaRPr sz="1050">
              <a:latin typeface="Trebuchet MS"/>
              <a:cs typeface="Trebuchet MS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048624" y="4895849"/>
            <a:ext cx="3609975" cy="1371600"/>
            <a:chOff x="8048624" y="4895849"/>
            <a:chExt cx="3609975" cy="1371600"/>
          </a:xfrm>
        </p:grpSpPr>
        <p:sp>
          <p:nvSpPr>
            <p:cNvPr id="48" name="object 48"/>
            <p:cNvSpPr/>
            <p:nvPr/>
          </p:nvSpPr>
          <p:spPr>
            <a:xfrm>
              <a:off x="8048624" y="4895849"/>
              <a:ext cx="3609975" cy="1371600"/>
            </a:xfrm>
            <a:custGeom>
              <a:avLst/>
              <a:gdLst/>
              <a:ahLst/>
              <a:cxnLst/>
              <a:rect l="l" t="t" r="r" b="b"/>
              <a:pathLst>
                <a:path w="3609975" h="1371600">
                  <a:moveTo>
                    <a:pt x="3538777" y="1371599"/>
                  </a:moveTo>
                  <a:lnTo>
                    <a:pt x="71196" y="1371599"/>
                  </a:lnTo>
                  <a:lnTo>
                    <a:pt x="66240" y="1371111"/>
                  </a:lnTo>
                  <a:lnTo>
                    <a:pt x="29704" y="1355976"/>
                  </a:lnTo>
                  <a:lnTo>
                    <a:pt x="3885" y="1319936"/>
                  </a:lnTo>
                  <a:lnTo>
                    <a:pt x="0" y="1300402"/>
                  </a:lnTo>
                  <a:lnTo>
                    <a:pt x="0" y="1295399"/>
                  </a:lnTo>
                  <a:lnTo>
                    <a:pt x="0" y="71196"/>
                  </a:lnTo>
                  <a:lnTo>
                    <a:pt x="15620" y="29705"/>
                  </a:lnTo>
                  <a:lnTo>
                    <a:pt x="51661" y="3885"/>
                  </a:lnTo>
                  <a:lnTo>
                    <a:pt x="71196" y="0"/>
                  </a:lnTo>
                  <a:lnTo>
                    <a:pt x="3538777" y="0"/>
                  </a:lnTo>
                  <a:lnTo>
                    <a:pt x="3580268" y="15621"/>
                  </a:lnTo>
                  <a:lnTo>
                    <a:pt x="3606086" y="51661"/>
                  </a:lnTo>
                  <a:lnTo>
                    <a:pt x="3609973" y="71196"/>
                  </a:lnTo>
                  <a:lnTo>
                    <a:pt x="3609973" y="1300402"/>
                  </a:lnTo>
                  <a:lnTo>
                    <a:pt x="3594351" y="1341894"/>
                  </a:lnTo>
                  <a:lnTo>
                    <a:pt x="3558311" y="1367712"/>
                  </a:lnTo>
                  <a:lnTo>
                    <a:pt x="3543732" y="1371111"/>
                  </a:lnTo>
                  <a:lnTo>
                    <a:pt x="3538777" y="13715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201024" y="5048249"/>
              <a:ext cx="266700" cy="381000"/>
            </a:xfrm>
            <a:custGeom>
              <a:avLst/>
              <a:gdLst/>
              <a:ahLst/>
              <a:cxnLst/>
              <a:rect l="l" t="t" r="r" b="b"/>
              <a:pathLst>
                <a:path w="266700" h="381000">
                  <a:moveTo>
                    <a:pt x="133349" y="380999"/>
                  </a:moveTo>
                  <a:lnTo>
                    <a:pt x="94639" y="375258"/>
                  </a:lnTo>
                  <a:lnTo>
                    <a:pt x="59263" y="358525"/>
                  </a:lnTo>
                  <a:lnTo>
                    <a:pt x="30266" y="332246"/>
                  </a:lnTo>
                  <a:lnTo>
                    <a:pt x="10149" y="298679"/>
                  </a:lnTo>
                  <a:lnTo>
                    <a:pt x="639" y="260720"/>
                  </a:lnTo>
                  <a:lnTo>
                    <a:pt x="0" y="247649"/>
                  </a:lnTo>
                  <a:lnTo>
                    <a:pt x="0" y="133349"/>
                  </a:lnTo>
                  <a:lnTo>
                    <a:pt x="5739" y="94639"/>
                  </a:lnTo>
                  <a:lnTo>
                    <a:pt x="22471" y="59264"/>
                  </a:lnTo>
                  <a:lnTo>
                    <a:pt x="48751" y="30267"/>
                  </a:lnTo>
                  <a:lnTo>
                    <a:pt x="82317" y="10150"/>
                  </a:lnTo>
                  <a:lnTo>
                    <a:pt x="120279" y="640"/>
                  </a:lnTo>
                  <a:lnTo>
                    <a:pt x="133349" y="0"/>
                  </a:lnTo>
                  <a:lnTo>
                    <a:pt x="139901" y="160"/>
                  </a:lnTo>
                  <a:lnTo>
                    <a:pt x="178266" y="7791"/>
                  </a:lnTo>
                  <a:lnTo>
                    <a:pt x="212792" y="26245"/>
                  </a:lnTo>
                  <a:lnTo>
                    <a:pt x="240452" y="53906"/>
                  </a:lnTo>
                  <a:lnTo>
                    <a:pt x="258907" y="88432"/>
                  </a:lnTo>
                  <a:lnTo>
                    <a:pt x="266539" y="126798"/>
                  </a:lnTo>
                  <a:lnTo>
                    <a:pt x="266699" y="133349"/>
                  </a:lnTo>
                  <a:lnTo>
                    <a:pt x="266699" y="247649"/>
                  </a:lnTo>
                  <a:lnTo>
                    <a:pt x="260958" y="286358"/>
                  </a:lnTo>
                  <a:lnTo>
                    <a:pt x="244225" y="321734"/>
                  </a:lnTo>
                  <a:lnTo>
                    <a:pt x="217946" y="350731"/>
                  </a:lnTo>
                  <a:lnTo>
                    <a:pt x="184379" y="370848"/>
                  </a:lnTo>
                  <a:lnTo>
                    <a:pt x="146420" y="380359"/>
                  </a:lnTo>
                  <a:lnTo>
                    <a:pt x="133349" y="3809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0" name="object 5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77224" y="5153024"/>
              <a:ext cx="114299" cy="152399"/>
            </a:xfrm>
            <a:prstGeom prst="rect">
              <a:avLst/>
            </a:prstGeom>
          </p:spPr>
        </p:pic>
      </p:grpSp>
      <p:sp>
        <p:nvSpPr>
          <p:cNvPr id="51" name="object 51"/>
          <p:cNvSpPr txBox="1"/>
          <p:nvPr/>
        </p:nvSpPr>
        <p:spPr>
          <a:xfrm>
            <a:off x="8572450" y="4949280"/>
            <a:ext cx="2898775" cy="929005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sz="1200" b="1" spc="135" dirty="0">
                <a:solidFill>
                  <a:srgbClr val="15803C"/>
                </a:solidFill>
                <a:latin typeface="Gill Sans MT"/>
                <a:cs typeface="Gill Sans MT"/>
              </a:rPr>
              <a:t>Sinais</a:t>
            </a:r>
            <a:r>
              <a:rPr sz="1200" b="1" spc="114" dirty="0">
                <a:solidFill>
                  <a:srgbClr val="15803C"/>
                </a:solidFill>
                <a:latin typeface="Gill Sans MT"/>
                <a:cs typeface="Gill Sans MT"/>
              </a:rPr>
              <a:t> </a:t>
            </a:r>
            <a:r>
              <a:rPr sz="1200" b="1" spc="50" dirty="0">
                <a:solidFill>
                  <a:srgbClr val="15803C"/>
                </a:solidFill>
                <a:latin typeface="Gill Sans MT"/>
                <a:cs typeface="Gill Sans MT"/>
              </a:rPr>
              <a:t>E-E-</a:t>
            </a:r>
            <a:r>
              <a:rPr sz="1200" b="1" dirty="0">
                <a:solidFill>
                  <a:srgbClr val="15803C"/>
                </a:solidFill>
                <a:latin typeface="Gill Sans MT"/>
                <a:cs typeface="Gill Sans MT"/>
              </a:rPr>
              <a:t>A-</a:t>
            </a:r>
            <a:r>
              <a:rPr sz="1200" b="1" spc="-50" dirty="0">
                <a:solidFill>
                  <a:srgbClr val="15803C"/>
                </a:solidFill>
                <a:latin typeface="Gill Sans MT"/>
                <a:cs typeface="Gill Sans MT"/>
              </a:rPr>
              <a:t>T</a:t>
            </a:r>
            <a:endParaRPr sz="12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050" spc="75" dirty="0">
                <a:solidFill>
                  <a:srgbClr val="4A5462"/>
                </a:solidFill>
                <a:latin typeface="Trebuchet MS"/>
                <a:cs typeface="Trebuchet MS"/>
              </a:rPr>
              <a:t>Demonstre</a:t>
            </a:r>
            <a:r>
              <a:rPr sz="1050" spc="17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experiência,</a:t>
            </a:r>
            <a:r>
              <a:rPr sz="1050" spc="18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expertise,</a:t>
            </a:r>
            <a:endParaRPr sz="1050">
              <a:latin typeface="Trebuchet MS"/>
              <a:cs typeface="Trebuchet MS"/>
            </a:endParaRPr>
          </a:p>
          <a:p>
            <a:pPr marL="12700" marR="5080">
              <a:lnSpc>
                <a:spcPct val="119000"/>
              </a:lnSpc>
            </a:pP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autoridade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20" dirty="0">
                <a:solidFill>
                  <a:srgbClr val="4A5462"/>
                </a:solidFill>
                <a:latin typeface="Trebuchet MS"/>
                <a:cs typeface="Trebuchet MS"/>
              </a:rPr>
              <a:t>confiabilidade.</a:t>
            </a:r>
            <a:r>
              <a:rPr sz="1050" spc="9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70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050" spc="9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fácil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entender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65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05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55" dirty="0">
                <a:solidFill>
                  <a:srgbClr val="4A5462"/>
                </a:solidFill>
                <a:latin typeface="Trebuchet MS"/>
                <a:cs typeface="Trebuchet MS"/>
              </a:rPr>
              <a:t>autor</a:t>
            </a:r>
            <a:r>
              <a:rPr sz="105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050" spc="-10" dirty="0">
                <a:solidFill>
                  <a:srgbClr val="4A5462"/>
                </a:solidFill>
                <a:latin typeface="Trebuchet MS"/>
                <a:cs typeface="Trebuchet MS"/>
              </a:rPr>
              <a:t>identificável.</a:t>
            </a:r>
            <a:endParaRPr sz="1050">
              <a:latin typeface="Trebuchet MS"/>
              <a:cs typeface="Trebuchet MS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3400" y="6457949"/>
            <a:ext cx="114299" cy="152399"/>
          </a:xfrm>
          <a:prstGeom prst="rect">
            <a:avLst/>
          </a:prstGeom>
        </p:spPr>
      </p:pic>
      <p:sp>
        <p:nvSpPr>
          <p:cNvPr id="53" name="object 53"/>
          <p:cNvSpPr txBox="1"/>
          <p:nvPr/>
        </p:nvSpPr>
        <p:spPr>
          <a:xfrm>
            <a:off x="711199" y="6416674"/>
            <a:ext cx="911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105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200" spc="100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200" spc="85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7829550"/>
            <a:chOff x="0" y="0"/>
            <a:chExt cx="12192000" cy="78295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1999" cy="78295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33399" y="1047749"/>
              <a:ext cx="762000" cy="38100"/>
            </a:xfrm>
            <a:custGeom>
              <a:avLst/>
              <a:gdLst/>
              <a:ahLst/>
              <a:cxnLst/>
              <a:rect l="l" t="t" r="r" b="b"/>
              <a:pathLst>
                <a:path w="762000" h="38100">
                  <a:moveTo>
                    <a:pt x="761999" y="38099"/>
                  </a:moveTo>
                  <a:lnTo>
                    <a:pt x="0" y="38099"/>
                  </a:lnTo>
                  <a:lnTo>
                    <a:pt x="0" y="0"/>
                  </a:lnTo>
                  <a:lnTo>
                    <a:pt x="761999" y="0"/>
                  </a:lnTo>
                  <a:lnTo>
                    <a:pt x="761999" y="38099"/>
                  </a:lnTo>
                  <a:close/>
                </a:path>
              </a:pathLst>
            </a:custGeom>
            <a:solidFill>
              <a:srgbClr val="16A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pc="195" dirty="0"/>
              <a:t>Sinais</a:t>
            </a:r>
            <a:r>
              <a:rPr spc="65" dirty="0"/>
              <a:t> </a:t>
            </a:r>
            <a:r>
              <a:rPr spc="130" dirty="0"/>
              <a:t>E-</a:t>
            </a:r>
            <a:r>
              <a:rPr spc="105" dirty="0"/>
              <a:t>E-</a:t>
            </a:r>
            <a:r>
              <a:rPr spc="-30" dirty="0"/>
              <a:t>A-</a:t>
            </a:r>
            <a:r>
              <a:rPr spc="90" dirty="0"/>
              <a:t>T</a:t>
            </a:r>
            <a:r>
              <a:rPr spc="70" dirty="0"/>
              <a:t> </a:t>
            </a:r>
            <a:r>
              <a:rPr spc="220" dirty="0"/>
              <a:t>no</a:t>
            </a:r>
            <a:r>
              <a:rPr spc="70" dirty="0"/>
              <a:t> </a:t>
            </a:r>
            <a:r>
              <a:rPr spc="335" dirty="0"/>
              <a:t>SEO</a:t>
            </a:r>
            <a:r>
              <a:rPr spc="60" dirty="0"/>
              <a:t> </a:t>
            </a:r>
            <a:r>
              <a:rPr spc="195" dirty="0"/>
              <a:t>moderno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0700" y="1239647"/>
            <a:ext cx="11150600" cy="7112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36400"/>
              </a:lnSpc>
              <a:spcBef>
                <a:spcPts val="90"/>
              </a:spcBef>
            </a:pPr>
            <a:r>
              <a:rPr sz="1650" spc="160" dirty="0">
                <a:solidFill>
                  <a:srgbClr val="374050"/>
                </a:solidFill>
                <a:latin typeface="Trebuchet MS"/>
                <a:cs typeface="Trebuchet MS"/>
              </a:rPr>
              <a:t>No</a:t>
            </a:r>
            <a:r>
              <a:rPr sz="16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210" dirty="0">
                <a:solidFill>
                  <a:srgbClr val="374050"/>
                </a:solidFill>
                <a:latin typeface="Trebuchet MS"/>
                <a:cs typeface="Trebuchet MS"/>
              </a:rPr>
              <a:t>SEO</a:t>
            </a:r>
            <a:r>
              <a:rPr sz="16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05" dirty="0">
                <a:solidFill>
                  <a:srgbClr val="374050"/>
                </a:solidFill>
                <a:latin typeface="Trebuchet MS"/>
                <a:cs typeface="Trebuchet MS"/>
              </a:rPr>
              <a:t>moderno,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5" dirty="0">
                <a:solidFill>
                  <a:srgbClr val="374050"/>
                </a:solidFill>
                <a:latin typeface="Trebuchet MS"/>
                <a:cs typeface="Trebuchet MS"/>
              </a:rPr>
              <a:t>demonstrar</a:t>
            </a:r>
            <a:r>
              <a:rPr sz="16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374050"/>
                </a:solidFill>
                <a:latin typeface="Trebuchet MS"/>
                <a:cs typeface="Trebuchet MS"/>
              </a:rPr>
              <a:t>E-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E-</a:t>
            </a:r>
            <a:r>
              <a:rPr sz="1650" spc="-20" dirty="0">
                <a:solidFill>
                  <a:srgbClr val="374050"/>
                </a:solidFill>
                <a:latin typeface="Trebuchet MS"/>
                <a:cs typeface="Trebuchet MS"/>
              </a:rPr>
              <a:t>A-</a:t>
            </a:r>
            <a:r>
              <a:rPr sz="1650" spc="55" dirty="0">
                <a:solidFill>
                  <a:srgbClr val="374050"/>
                </a:solidFill>
                <a:latin typeface="Trebuchet MS"/>
                <a:cs typeface="Trebuchet MS"/>
              </a:rPr>
              <a:t>T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374050"/>
                </a:solidFill>
                <a:latin typeface="Trebuchet MS"/>
                <a:cs typeface="Trebuchet MS"/>
              </a:rPr>
              <a:t>(Experiência,</a:t>
            </a:r>
            <a:r>
              <a:rPr sz="16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374050"/>
                </a:solidFill>
                <a:latin typeface="Trebuchet MS"/>
                <a:cs typeface="Trebuchet MS"/>
              </a:rPr>
              <a:t>Expertise,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374050"/>
                </a:solidFill>
                <a:latin typeface="Trebuchet MS"/>
                <a:cs typeface="Trebuchet MS"/>
              </a:rPr>
              <a:t>Autoridade,</a:t>
            </a:r>
            <a:r>
              <a:rPr sz="16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0" dirty="0">
                <a:solidFill>
                  <a:srgbClr val="374050"/>
                </a:solidFill>
                <a:latin typeface="Trebuchet MS"/>
                <a:cs typeface="Trebuchet MS"/>
              </a:rPr>
              <a:t>Confiabilidade)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5" dirty="0">
                <a:solidFill>
                  <a:srgbClr val="374050"/>
                </a:solidFill>
                <a:latin typeface="Trebuchet MS"/>
                <a:cs typeface="Trebuchet MS"/>
              </a:rPr>
              <a:t>é</a:t>
            </a:r>
            <a:r>
              <a:rPr sz="1650" spc="5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70" dirty="0">
                <a:solidFill>
                  <a:srgbClr val="374050"/>
                </a:solidFill>
                <a:latin typeface="Trebuchet MS"/>
                <a:cs typeface="Trebuchet MS"/>
              </a:rPr>
              <a:t>crucial</a:t>
            </a:r>
            <a:r>
              <a:rPr sz="1650" spc="6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05" dirty="0">
                <a:solidFill>
                  <a:srgbClr val="374050"/>
                </a:solidFill>
                <a:latin typeface="Trebuchet MS"/>
                <a:cs typeface="Trebuchet MS"/>
              </a:rPr>
              <a:t>para </a:t>
            </a:r>
            <a:r>
              <a:rPr sz="1650" spc="110" dirty="0">
                <a:solidFill>
                  <a:srgbClr val="374050"/>
                </a:solidFill>
                <a:latin typeface="Trebuchet MS"/>
                <a:cs typeface="Trebuchet MS"/>
              </a:rPr>
              <a:t>melhorar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30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14" dirty="0">
                <a:solidFill>
                  <a:srgbClr val="374050"/>
                </a:solidFill>
                <a:latin typeface="Trebuchet MS"/>
                <a:cs typeface="Trebuchet MS"/>
              </a:rPr>
              <a:t>posicionamento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25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85" dirty="0">
                <a:solidFill>
                  <a:srgbClr val="374050"/>
                </a:solidFill>
                <a:latin typeface="Trebuchet MS"/>
                <a:cs typeface="Trebuchet MS"/>
              </a:rPr>
              <a:t>obter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30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650" spc="5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10" dirty="0">
                <a:solidFill>
                  <a:srgbClr val="374050"/>
                </a:solidFill>
                <a:latin typeface="Trebuchet MS"/>
                <a:cs typeface="Trebuchet MS"/>
              </a:rPr>
              <a:t>reconhecimento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130" dirty="0">
                <a:solidFill>
                  <a:srgbClr val="374050"/>
                </a:solidFill>
                <a:latin typeface="Trebuchet MS"/>
                <a:cs typeface="Trebuchet MS"/>
              </a:rPr>
              <a:t>do</a:t>
            </a:r>
            <a:r>
              <a:rPr sz="165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650" spc="90" dirty="0">
                <a:solidFill>
                  <a:srgbClr val="374050"/>
                </a:solidFill>
                <a:latin typeface="Trebuchet MS"/>
                <a:cs typeface="Trebuchet MS"/>
              </a:rPr>
              <a:t>Google.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3399" y="2305049"/>
            <a:ext cx="5410200" cy="1714500"/>
          </a:xfrm>
          <a:custGeom>
            <a:avLst/>
            <a:gdLst/>
            <a:ahLst/>
            <a:cxnLst/>
            <a:rect l="l" t="t" r="r" b="b"/>
            <a:pathLst>
              <a:path w="5410200" h="1714500">
                <a:moveTo>
                  <a:pt x="5339002" y="1714499"/>
                </a:moveTo>
                <a:lnTo>
                  <a:pt x="71196" y="1714499"/>
                </a:lnTo>
                <a:lnTo>
                  <a:pt x="66241" y="1714011"/>
                </a:lnTo>
                <a:lnTo>
                  <a:pt x="29705" y="1698877"/>
                </a:lnTo>
                <a:lnTo>
                  <a:pt x="3885" y="1662837"/>
                </a:lnTo>
                <a:lnTo>
                  <a:pt x="0" y="1643303"/>
                </a:lnTo>
                <a:lnTo>
                  <a:pt x="0" y="16382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339002" y="0"/>
                </a:lnTo>
                <a:lnTo>
                  <a:pt x="5380493" y="15621"/>
                </a:lnTo>
                <a:lnTo>
                  <a:pt x="5406313" y="51661"/>
                </a:lnTo>
                <a:lnTo>
                  <a:pt x="5410199" y="71196"/>
                </a:lnTo>
                <a:lnTo>
                  <a:pt x="5410199" y="1643303"/>
                </a:lnTo>
                <a:lnTo>
                  <a:pt x="5394577" y="1684794"/>
                </a:lnTo>
                <a:lnTo>
                  <a:pt x="5358537" y="1710613"/>
                </a:lnTo>
                <a:lnTo>
                  <a:pt x="5343957" y="1714011"/>
                </a:lnTo>
                <a:lnTo>
                  <a:pt x="5339002" y="1714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9299" y="2901950"/>
            <a:ext cx="285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80" dirty="0">
                <a:solidFill>
                  <a:srgbClr val="16A24A"/>
                </a:solidFill>
                <a:latin typeface="Gill Sans MT"/>
                <a:cs typeface="Gill Sans MT"/>
              </a:rPr>
              <a:t>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00100" y="2530475"/>
            <a:ext cx="4041775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30" dirty="0">
                <a:solidFill>
                  <a:srgbClr val="15803C"/>
                </a:solidFill>
                <a:latin typeface="Gill Sans MT"/>
                <a:cs typeface="Gill Sans MT"/>
              </a:rPr>
              <a:t>Experiência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  <a:spcBef>
                <a:spcPts val="540"/>
              </a:spcBef>
            </a:pP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Demonstre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foi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criado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com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base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em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experiência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real.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histórias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pessoais,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anedotas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e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exemplos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concretos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para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mostrar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você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não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está </a:t>
            </a:r>
            <a:r>
              <a:rPr sz="1200" spc="100" dirty="0">
                <a:solidFill>
                  <a:srgbClr val="4A5462"/>
                </a:solidFill>
                <a:latin typeface="Trebuchet MS"/>
                <a:cs typeface="Trebuchet MS"/>
              </a:rPr>
              <a:t>apenas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A5462"/>
                </a:solidFill>
                <a:latin typeface="Trebuchet MS"/>
                <a:cs typeface="Trebuchet MS"/>
              </a:rPr>
              <a:t>teorizando.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248398" y="2305049"/>
            <a:ext cx="5410200" cy="1714500"/>
          </a:xfrm>
          <a:custGeom>
            <a:avLst/>
            <a:gdLst/>
            <a:ahLst/>
            <a:cxnLst/>
            <a:rect l="l" t="t" r="r" b="b"/>
            <a:pathLst>
              <a:path w="5410200" h="1714500">
                <a:moveTo>
                  <a:pt x="5339003" y="1714499"/>
                </a:moveTo>
                <a:lnTo>
                  <a:pt x="71196" y="1714499"/>
                </a:lnTo>
                <a:lnTo>
                  <a:pt x="66241" y="1714011"/>
                </a:lnTo>
                <a:lnTo>
                  <a:pt x="29705" y="1698877"/>
                </a:lnTo>
                <a:lnTo>
                  <a:pt x="3885" y="1662837"/>
                </a:lnTo>
                <a:lnTo>
                  <a:pt x="0" y="1643303"/>
                </a:lnTo>
                <a:lnTo>
                  <a:pt x="0" y="16382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339003" y="0"/>
                </a:lnTo>
                <a:lnTo>
                  <a:pt x="5380493" y="15621"/>
                </a:lnTo>
                <a:lnTo>
                  <a:pt x="5406312" y="51661"/>
                </a:lnTo>
                <a:lnTo>
                  <a:pt x="5410198" y="71196"/>
                </a:lnTo>
                <a:lnTo>
                  <a:pt x="5410198" y="1643303"/>
                </a:lnTo>
                <a:lnTo>
                  <a:pt x="5394576" y="1684794"/>
                </a:lnTo>
                <a:lnTo>
                  <a:pt x="5358537" y="1710613"/>
                </a:lnTo>
                <a:lnTo>
                  <a:pt x="5343957" y="1714011"/>
                </a:lnTo>
                <a:lnTo>
                  <a:pt x="5339003" y="1714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464299" y="2901950"/>
            <a:ext cx="285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80" dirty="0">
                <a:solidFill>
                  <a:srgbClr val="16A24A"/>
                </a:solidFill>
                <a:latin typeface="Gill Sans MT"/>
                <a:cs typeface="Gill Sans MT"/>
              </a:rPr>
              <a:t>E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15100" y="2530475"/>
            <a:ext cx="4484370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30" dirty="0">
                <a:solidFill>
                  <a:srgbClr val="15803C"/>
                </a:solidFill>
                <a:latin typeface="Gill Sans MT"/>
                <a:cs typeface="Gill Sans MT"/>
              </a:rPr>
              <a:t>Expertise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  <a:spcBef>
                <a:spcPts val="540"/>
              </a:spcBef>
            </a:pP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Comprove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autor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possui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conhecimento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especializado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no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assunto.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termos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técnicos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corretamente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e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demonstre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uma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compreensão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profunda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do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domínio.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33399" y="4324349"/>
            <a:ext cx="5410200" cy="1714500"/>
          </a:xfrm>
          <a:custGeom>
            <a:avLst/>
            <a:gdLst/>
            <a:ahLst/>
            <a:cxnLst/>
            <a:rect l="l" t="t" r="r" b="b"/>
            <a:pathLst>
              <a:path w="5410200" h="1714500">
                <a:moveTo>
                  <a:pt x="5339002" y="1714499"/>
                </a:moveTo>
                <a:lnTo>
                  <a:pt x="71196" y="1714499"/>
                </a:lnTo>
                <a:lnTo>
                  <a:pt x="66241" y="1714010"/>
                </a:lnTo>
                <a:lnTo>
                  <a:pt x="29705" y="1698877"/>
                </a:lnTo>
                <a:lnTo>
                  <a:pt x="3885" y="1662837"/>
                </a:lnTo>
                <a:lnTo>
                  <a:pt x="0" y="1643303"/>
                </a:lnTo>
                <a:lnTo>
                  <a:pt x="0" y="16382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339002" y="0"/>
                </a:lnTo>
                <a:lnTo>
                  <a:pt x="5380493" y="15621"/>
                </a:lnTo>
                <a:lnTo>
                  <a:pt x="5406313" y="51661"/>
                </a:lnTo>
                <a:lnTo>
                  <a:pt x="5410199" y="71196"/>
                </a:lnTo>
                <a:lnTo>
                  <a:pt x="5410199" y="1643303"/>
                </a:lnTo>
                <a:lnTo>
                  <a:pt x="5394577" y="1684793"/>
                </a:lnTo>
                <a:lnTo>
                  <a:pt x="5358537" y="1710612"/>
                </a:lnTo>
                <a:lnTo>
                  <a:pt x="5343957" y="1714010"/>
                </a:lnTo>
                <a:lnTo>
                  <a:pt x="5339002" y="1714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49299" y="4921250"/>
            <a:ext cx="3206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50" dirty="0">
                <a:solidFill>
                  <a:srgbClr val="16A24A"/>
                </a:solidFill>
                <a:latin typeface="Gill Sans MT"/>
                <a:cs typeface="Gill Sans MT"/>
              </a:rPr>
              <a:t>A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34777" y="4549775"/>
            <a:ext cx="3792220" cy="1236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25" dirty="0">
                <a:solidFill>
                  <a:srgbClr val="15803C"/>
                </a:solidFill>
                <a:latin typeface="Gill Sans MT"/>
                <a:cs typeface="Gill Sans MT"/>
              </a:rPr>
              <a:t>Autoridade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  <a:spcBef>
                <a:spcPts val="540"/>
              </a:spcBef>
            </a:pP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Estabeleça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site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como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5" dirty="0">
                <a:solidFill>
                  <a:srgbClr val="4A5462"/>
                </a:solidFill>
                <a:latin typeface="Trebuchet MS"/>
                <a:cs typeface="Trebuchet MS"/>
              </a:rPr>
              <a:t>uma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fonte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confiável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de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autoridade.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Use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citações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fontes</a:t>
            </a:r>
            <a:r>
              <a:rPr sz="1200" spc="3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respeitáveis</a:t>
            </a:r>
            <a:r>
              <a:rPr sz="1200" spc="30" dirty="0">
                <a:solidFill>
                  <a:srgbClr val="4A5462"/>
                </a:solidFill>
                <a:latin typeface="Trebuchet MS"/>
                <a:cs typeface="Trebuchet MS"/>
              </a:rPr>
              <a:t> e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demonstre</a:t>
            </a:r>
            <a:r>
              <a:rPr sz="1200" spc="4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o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conteúdo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dirty="0">
                <a:solidFill>
                  <a:srgbClr val="4A5462"/>
                </a:solidFill>
                <a:latin typeface="Trebuchet MS"/>
                <a:cs typeface="Trebuchet MS"/>
              </a:rPr>
              <a:t>foi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verificado</a:t>
            </a:r>
            <a:r>
              <a:rPr sz="1200" spc="45" dirty="0">
                <a:solidFill>
                  <a:srgbClr val="4A5462"/>
                </a:solidFill>
                <a:latin typeface="Trebuchet MS"/>
                <a:cs typeface="Trebuchet MS"/>
              </a:rPr>
              <a:t> por </a:t>
            </a:r>
            <a:r>
              <a:rPr sz="1200" spc="50" dirty="0">
                <a:solidFill>
                  <a:srgbClr val="4A5462"/>
                </a:solidFill>
                <a:latin typeface="Trebuchet MS"/>
                <a:cs typeface="Trebuchet MS"/>
              </a:rPr>
              <a:t>especialistas.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248398" y="4324349"/>
            <a:ext cx="5410200" cy="1714500"/>
          </a:xfrm>
          <a:custGeom>
            <a:avLst/>
            <a:gdLst/>
            <a:ahLst/>
            <a:cxnLst/>
            <a:rect l="l" t="t" r="r" b="b"/>
            <a:pathLst>
              <a:path w="5410200" h="1714500">
                <a:moveTo>
                  <a:pt x="5339003" y="1714499"/>
                </a:moveTo>
                <a:lnTo>
                  <a:pt x="71196" y="1714499"/>
                </a:lnTo>
                <a:lnTo>
                  <a:pt x="66241" y="1714010"/>
                </a:lnTo>
                <a:lnTo>
                  <a:pt x="29705" y="1698877"/>
                </a:lnTo>
                <a:lnTo>
                  <a:pt x="3885" y="1662837"/>
                </a:lnTo>
                <a:lnTo>
                  <a:pt x="0" y="1643303"/>
                </a:lnTo>
                <a:lnTo>
                  <a:pt x="0" y="1638299"/>
                </a:lnTo>
                <a:lnTo>
                  <a:pt x="0" y="71196"/>
                </a:lnTo>
                <a:lnTo>
                  <a:pt x="15621" y="29705"/>
                </a:lnTo>
                <a:lnTo>
                  <a:pt x="51661" y="3885"/>
                </a:lnTo>
                <a:lnTo>
                  <a:pt x="71196" y="0"/>
                </a:lnTo>
                <a:lnTo>
                  <a:pt x="5339003" y="0"/>
                </a:lnTo>
                <a:lnTo>
                  <a:pt x="5380493" y="15621"/>
                </a:lnTo>
                <a:lnTo>
                  <a:pt x="5406312" y="51661"/>
                </a:lnTo>
                <a:lnTo>
                  <a:pt x="5410198" y="71196"/>
                </a:lnTo>
                <a:lnTo>
                  <a:pt x="5410198" y="1643303"/>
                </a:lnTo>
                <a:lnTo>
                  <a:pt x="5394576" y="1684793"/>
                </a:lnTo>
                <a:lnTo>
                  <a:pt x="5358537" y="1710612"/>
                </a:lnTo>
                <a:lnTo>
                  <a:pt x="5343957" y="1714010"/>
                </a:lnTo>
                <a:lnTo>
                  <a:pt x="5339003" y="17144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464299" y="4921250"/>
            <a:ext cx="2857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70" dirty="0">
                <a:solidFill>
                  <a:srgbClr val="16A24A"/>
                </a:solidFill>
                <a:latin typeface="Gill Sans MT"/>
                <a:cs typeface="Gill Sans MT"/>
              </a:rPr>
              <a:t>T</a:t>
            </a:r>
            <a:endParaRPr sz="300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4802" y="4549775"/>
            <a:ext cx="4458335" cy="1008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30" dirty="0">
                <a:solidFill>
                  <a:srgbClr val="15803C"/>
                </a:solidFill>
                <a:latin typeface="Gill Sans MT"/>
                <a:cs typeface="Gill Sans MT"/>
              </a:rPr>
              <a:t>Confiabilidade</a:t>
            </a:r>
            <a:endParaRPr sz="1500">
              <a:latin typeface="Gill Sans MT"/>
              <a:cs typeface="Gill Sans MT"/>
            </a:endParaRPr>
          </a:p>
          <a:p>
            <a:pPr marL="12700" marR="5080">
              <a:lnSpc>
                <a:spcPct val="125000"/>
              </a:lnSpc>
              <a:spcBef>
                <a:spcPts val="540"/>
              </a:spcBef>
            </a:pP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Garanta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4A5462"/>
                </a:solidFill>
                <a:latin typeface="Trebuchet MS"/>
                <a:cs typeface="Trebuchet MS"/>
              </a:rPr>
              <a:t>que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5" dirty="0">
                <a:solidFill>
                  <a:srgbClr val="4A5462"/>
                </a:solidFill>
                <a:latin typeface="Trebuchet MS"/>
                <a:cs typeface="Trebuchet MS"/>
              </a:rPr>
              <a:t>a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informação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seja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precisa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confiável.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A5462"/>
                </a:solidFill>
                <a:latin typeface="Trebuchet MS"/>
                <a:cs typeface="Trebuchet MS"/>
              </a:rPr>
              <a:t>Corrija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erros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0" dirty="0">
                <a:solidFill>
                  <a:srgbClr val="4A5462"/>
                </a:solidFill>
                <a:latin typeface="Trebuchet MS"/>
                <a:cs typeface="Trebuchet MS"/>
              </a:rPr>
              <a:t>factuais,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4A5462"/>
                </a:solidFill>
                <a:latin typeface="Trebuchet MS"/>
                <a:cs typeface="Trebuchet MS"/>
              </a:rPr>
              <a:t>verifique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todas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120" dirty="0">
                <a:solidFill>
                  <a:srgbClr val="4A5462"/>
                </a:solidFill>
                <a:latin typeface="Trebuchet MS"/>
                <a:cs typeface="Trebuchet MS"/>
              </a:rPr>
              <a:t>as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4A5462"/>
                </a:solidFill>
                <a:latin typeface="Trebuchet MS"/>
                <a:cs typeface="Trebuchet MS"/>
              </a:rPr>
              <a:t>estatísticas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6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5" dirty="0">
                <a:solidFill>
                  <a:srgbClr val="4A5462"/>
                </a:solidFill>
                <a:latin typeface="Trebuchet MS"/>
                <a:cs typeface="Trebuchet MS"/>
              </a:rPr>
              <a:t>mantenha </a:t>
            </a:r>
            <a:r>
              <a:rPr sz="1200" spc="130" dirty="0">
                <a:solidFill>
                  <a:srgbClr val="4A5462"/>
                </a:solidFill>
                <a:latin typeface="Trebuchet MS"/>
                <a:cs typeface="Trebuchet MS"/>
              </a:rPr>
              <a:t>um</a:t>
            </a:r>
            <a:r>
              <a:rPr sz="1200" spc="20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4A5462"/>
                </a:solidFill>
                <a:latin typeface="Trebuchet MS"/>
                <a:cs typeface="Trebuchet MS"/>
              </a:rPr>
              <a:t>tom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4A5462"/>
                </a:solidFill>
                <a:latin typeface="Trebuchet MS"/>
                <a:cs typeface="Trebuchet MS"/>
              </a:rPr>
              <a:t>de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voz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4A5462"/>
                </a:solidFill>
                <a:latin typeface="Trebuchet MS"/>
                <a:cs typeface="Trebuchet MS"/>
              </a:rPr>
              <a:t>consistente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4A5462"/>
                </a:solidFill>
                <a:latin typeface="Trebuchet MS"/>
                <a:cs typeface="Trebuchet MS"/>
              </a:rPr>
              <a:t>e</a:t>
            </a:r>
            <a:r>
              <a:rPr sz="1200" spc="25" dirty="0">
                <a:solidFill>
                  <a:srgbClr val="4A5462"/>
                </a:solidFill>
                <a:latin typeface="Trebuchet MS"/>
                <a:cs typeface="Trebuchet MS"/>
              </a:rPr>
              <a:t> </a:t>
            </a:r>
            <a:r>
              <a:rPr sz="1200" spc="-10" dirty="0">
                <a:solidFill>
                  <a:srgbClr val="4A5462"/>
                </a:solidFill>
                <a:latin typeface="Trebuchet MS"/>
                <a:cs typeface="Trebuchet MS"/>
              </a:rPr>
              <a:t>autêntico.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33399" y="6267449"/>
            <a:ext cx="11125200" cy="571500"/>
            <a:chOff x="533399" y="6267449"/>
            <a:chExt cx="11125200" cy="571500"/>
          </a:xfrm>
        </p:grpSpPr>
        <p:sp>
          <p:nvSpPr>
            <p:cNvPr id="20" name="object 20"/>
            <p:cNvSpPr/>
            <p:nvPr/>
          </p:nvSpPr>
          <p:spPr>
            <a:xfrm>
              <a:off x="552449" y="6267449"/>
              <a:ext cx="11106150" cy="571500"/>
            </a:xfrm>
            <a:custGeom>
              <a:avLst/>
              <a:gdLst/>
              <a:ahLst/>
              <a:cxnLst/>
              <a:rect l="l" t="t" r="r" b="b"/>
              <a:pathLst>
                <a:path w="11106150" h="571500">
                  <a:moveTo>
                    <a:pt x="11073099" y="571499"/>
                  </a:moveTo>
                  <a:lnTo>
                    <a:pt x="16523" y="571499"/>
                  </a:lnTo>
                  <a:lnTo>
                    <a:pt x="14093" y="570532"/>
                  </a:lnTo>
                  <a:lnTo>
                    <a:pt x="0" y="538451"/>
                  </a:lnTo>
                  <a:lnTo>
                    <a:pt x="0" y="533399"/>
                  </a:lnTo>
                  <a:lnTo>
                    <a:pt x="0" y="33046"/>
                  </a:lnTo>
                  <a:lnTo>
                    <a:pt x="16523" y="0"/>
                  </a:lnTo>
                  <a:lnTo>
                    <a:pt x="11073099" y="0"/>
                  </a:lnTo>
                  <a:lnTo>
                    <a:pt x="11105180" y="28186"/>
                  </a:lnTo>
                  <a:lnTo>
                    <a:pt x="11106148" y="33046"/>
                  </a:lnTo>
                  <a:lnTo>
                    <a:pt x="11106148" y="538451"/>
                  </a:lnTo>
                  <a:lnTo>
                    <a:pt x="11077959" y="570532"/>
                  </a:lnTo>
                  <a:lnTo>
                    <a:pt x="11073099" y="571499"/>
                  </a:lnTo>
                  <a:close/>
                </a:path>
              </a:pathLst>
            </a:custGeom>
            <a:solidFill>
              <a:srgbClr val="F0FD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33399" y="6267449"/>
              <a:ext cx="38100" cy="571500"/>
            </a:xfrm>
            <a:custGeom>
              <a:avLst/>
              <a:gdLst/>
              <a:ahLst/>
              <a:cxnLst/>
              <a:rect l="l" t="t" r="r" b="b"/>
              <a:pathLst>
                <a:path w="38100" h="571500">
                  <a:moveTo>
                    <a:pt x="38099" y="571499"/>
                  </a:moveTo>
                  <a:lnTo>
                    <a:pt x="2789" y="548025"/>
                  </a:lnTo>
                  <a:lnTo>
                    <a:pt x="0" y="533399"/>
                  </a:lnTo>
                  <a:lnTo>
                    <a:pt x="0" y="38099"/>
                  </a:lnTo>
                  <a:lnTo>
                    <a:pt x="23473" y="2789"/>
                  </a:lnTo>
                  <a:lnTo>
                    <a:pt x="38099" y="0"/>
                  </a:lnTo>
                  <a:lnTo>
                    <a:pt x="38099" y="571499"/>
                  </a:lnTo>
                  <a:close/>
                </a:path>
              </a:pathLst>
            </a:custGeom>
            <a:solidFill>
              <a:srgbClr val="21C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899" y="6419849"/>
              <a:ext cx="142874" cy="26669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520700" y="6416674"/>
            <a:ext cx="10377805" cy="869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840">
              <a:lnSpc>
                <a:spcPct val="100000"/>
              </a:lnSpc>
              <a:spcBef>
                <a:spcPts val="100"/>
              </a:spcBef>
            </a:pPr>
            <a:r>
              <a:rPr sz="1200" b="1" spc="90" dirty="0">
                <a:solidFill>
                  <a:srgbClr val="374050"/>
                </a:solidFill>
                <a:latin typeface="Gill Sans MT"/>
                <a:cs typeface="Gill Sans MT"/>
              </a:rPr>
              <a:t>Dica</a:t>
            </a:r>
            <a:r>
              <a:rPr sz="1200" b="1" spc="110" dirty="0">
                <a:solidFill>
                  <a:srgbClr val="374050"/>
                </a:solidFill>
                <a:latin typeface="Gill Sans MT"/>
                <a:cs typeface="Gill Sans MT"/>
              </a:rPr>
              <a:t> </a:t>
            </a:r>
            <a:r>
              <a:rPr sz="1200" b="1" spc="125" dirty="0">
                <a:solidFill>
                  <a:srgbClr val="374050"/>
                </a:solidFill>
                <a:latin typeface="Gill Sans MT"/>
                <a:cs typeface="Gill Sans MT"/>
              </a:rPr>
              <a:t>adicional:</a:t>
            </a:r>
            <a:r>
              <a:rPr sz="1200" b="1" spc="75" dirty="0">
                <a:solidFill>
                  <a:srgbClr val="374050"/>
                </a:solidFill>
                <a:latin typeface="Gill Sans MT"/>
                <a:cs typeface="Gill Sans MT"/>
              </a:rPr>
              <a:t> </a:t>
            </a:r>
            <a:r>
              <a:rPr sz="1200" spc="130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Google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valoriza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conteúdo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5" dirty="0">
                <a:solidFill>
                  <a:srgbClr val="374050"/>
                </a:solidFill>
                <a:latin typeface="Trebuchet MS"/>
                <a:cs typeface="Trebuchet MS"/>
              </a:rPr>
              <a:t>que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seja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374050"/>
                </a:solidFill>
                <a:latin typeface="Trebuchet MS"/>
                <a:cs typeface="Trebuchet MS"/>
              </a:rPr>
              <a:t>fácil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de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0" dirty="0">
                <a:solidFill>
                  <a:srgbClr val="374050"/>
                </a:solidFill>
                <a:latin typeface="Trebuchet MS"/>
                <a:cs typeface="Trebuchet MS"/>
              </a:rPr>
              <a:t>entender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90" dirty="0">
                <a:solidFill>
                  <a:srgbClr val="374050"/>
                </a:solidFill>
                <a:latin typeface="Trebuchet MS"/>
                <a:cs typeface="Trebuchet MS"/>
              </a:rPr>
              <a:t>onde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75" dirty="0">
                <a:solidFill>
                  <a:srgbClr val="374050"/>
                </a:solidFill>
                <a:latin typeface="Trebuchet MS"/>
                <a:cs typeface="Trebuchet MS"/>
              </a:rPr>
              <a:t>o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60" dirty="0">
                <a:solidFill>
                  <a:srgbClr val="374050"/>
                </a:solidFill>
                <a:latin typeface="Trebuchet MS"/>
                <a:cs typeface="Trebuchet MS"/>
              </a:rPr>
              <a:t>autor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seja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55" dirty="0">
                <a:solidFill>
                  <a:srgbClr val="374050"/>
                </a:solidFill>
                <a:latin typeface="Trebuchet MS"/>
                <a:cs typeface="Trebuchet MS"/>
              </a:rPr>
              <a:t>facilmente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20" dirty="0">
                <a:solidFill>
                  <a:srgbClr val="374050"/>
                </a:solidFill>
                <a:latin typeface="Trebuchet MS"/>
                <a:cs typeface="Trebuchet MS"/>
              </a:rPr>
              <a:t>identificável</a:t>
            </a:r>
            <a:r>
              <a:rPr sz="1200" spc="45" dirty="0">
                <a:solidFill>
                  <a:srgbClr val="374050"/>
                </a:solidFill>
                <a:latin typeface="Trebuchet MS"/>
                <a:cs typeface="Trebuchet MS"/>
              </a:rPr>
              <a:t> </a:t>
            </a:r>
            <a:r>
              <a:rPr sz="1200" spc="80" dirty="0">
                <a:solidFill>
                  <a:srgbClr val="374050"/>
                </a:solidFill>
                <a:latin typeface="Trebuchet MS"/>
                <a:cs typeface="Trebuchet MS"/>
              </a:rPr>
              <a:t>e</a:t>
            </a:r>
            <a:r>
              <a:rPr sz="1200" spc="40" dirty="0">
                <a:solidFill>
                  <a:srgbClr val="374050"/>
                </a:solidFill>
                <a:latin typeface="Trebuchet MS"/>
                <a:cs typeface="Trebuchet MS"/>
              </a:rPr>
              <a:t> contatável.</a:t>
            </a: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2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95"/>
              </a:spcBef>
            </a:pPr>
            <a:endParaRPr sz="1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50" spc="145" dirty="0">
                <a:solidFill>
                  <a:srgbClr val="6A7280"/>
                </a:solidFill>
                <a:latin typeface="Arial Black"/>
                <a:cs typeface="Arial Black"/>
              </a:rPr>
              <a:t></a:t>
            </a:r>
            <a:r>
              <a:rPr sz="1350" spc="155" dirty="0">
                <a:solidFill>
                  <a:srgbClr val="6A7280"/>
                </a:solidFill>
                <a:latin typeface="Arial Black"/>
                <a:cs typeface="Arial Black"/>
              </a:rPr>
              <a:t> </a:t>
            </a:r>
            <a:r>
              <a:rPr sz="1800" spc="157" baseline="2314" dirty="0">
                <a:solidFill>
                  <a:srgbClr val="6A7280"/>
                </a:solidFill>
                <a:latin typeface="Trebuchet MS"/>
                <a:cs typeface="Trebuchet MS"/>
              </a:rPr>
              <a:t>2025-</a:t>
            </a:r>
            <a:r>
              <a:rPr sz="1800" spc="150" baseline="2314" dirty="0">
                <a:solidFill>
                  <a:srgbClr val="6A7280"/>
                </a:solidFill>
                <a:latin typeface="Trebuchet MS"/>
                <a:cs typeface="Trebuchet MS"/>
              </a:rPr>
              <a:t>08-</a:t>
            </a:r>
            <a:r>
              <a:rPr sz="1800" spc="127" baseline="2314" dirty="0">
                <a:solidFill>
                  <a:srgbClr val="6A7280"/>
                </a:solidFill>
                <a:latin typeface="Trebuchet MS"/>
                <a:cs typeface="Trebuchet MS"/>
              </a:rPr>
              <a:t>30</a:t>
            </a:r>
            <a:endParaRPr sz="1800" baseline="2314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2099</Words>
  <Application>Microsoft Office PowerPoint</Application>
  <PresentationFormat>Personalizar</PresentationFormat>
  <Paragraphs>233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Yu Gothic</vt:lpstr>
      <vt:lpstr>Arial Black</vt:lpstr>
      <vt:lpstr>Calibri</vt:lpstr>
      <vt:lpstr>Cambria</vt:lpstr>
      <vt:lpstr>Gill Sans MT</vt:lpstr>
      <vt:lpstr>Segoe UI Symbol</vt:lpstr>
      <vt:lpstr>Trebuchet MS</vt:lpstr>
      <vt:lpstr>Office Theme</vt:lpstr>
      <vt:lpstr>SEO com IA: A nova frontera para 2025</vt:lpstr>
      <vt:lpstr>Introdução: A transformação do SEO</vt:lpstr>
      <vt:lpstr>Sistema de 4 passos para se posicionar com IA</vt:lpstr>
      <vt:lpstr>Paso 1: Investigação estratégica de palavras-chave</vt:lpstr>
      <vt:lpstr>Prompts eficazes para pesquisa de palavras-chave</vt:lpstr>
      <vt:lpstr>Paso 2: Análise de conteúdo e engenharia inversa</vt:lpstr>
      <vt:lpstr>Passo 3: Criação de conteúdo otimizado por IA</vt:lpstr>
      <vt:lpstr>Paso 4: Controle de qualidade e otimização</vt:lpstr>
      <vt:lpstr>Sinais E-E-A-T no SEO moderno</vt:lpstr>
      <vt:lpstr>Estratégias avançadas para 2025</vt:lpstr>
      <vt:lpstr>Erros comuns a evitar</vt:lpstr>
      <vt:lpstr>Conclusão: O futuro do SEO com 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Anderson Narciso</cp:lastModifiedBy>
  <cp:revision>1</cp:revision>
  <dcterms:created xsi:type="dcterms:W3CDTF">2025-08-29T18:55:55Z</dcterms:created>
  <dcterms:modified xsi:type="dcterms:W3CDTF">2025-08-29T18:56:41Z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2025-08-29T00:00:00Z</vt:filetime>
  </property>
  <property fmtid="{D5CDD505-2E9C-101B-9397-08002B2CF9AE}" pid="3" name="LastSaved">
    <vt:filetime>2025-08-29T00:00:00Z</vt:filetime>
  </property>
</Properties>
</file>